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9"/>
  </p:handoutMasterIdLst>
  <p:sldIdLst>
    <p:sldId id="256" r:id="rId2"/>
    <p:sldId id="261" r:id="rId3"/>
    <p:sldId id="284" r:id="rId4"/>
    <p:sldId id="283" r:id="rId5"/>
    <p:sldId id="259" r:id="rId6"/>
    <p:sldId id="262" r:id="rId7"/>
    <p:sldId id="260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7" r:id="rId24"/>
    <p:sldId id="281" r:id="rId25"/>
    <p:sldId id="278" r:id="rId26"/>
    <p:sldId id="282" r:id="rId27"/>
    <p:sldId id="27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86" autoAdjust="0"/>
    <p:restoredTop sz="94660"/>
  </p:normalViewPr>
  <p:slideViewPr>
    <p:cSldViewPr snapToGrid="0">
      <p:cViewPr>
        <p:scale>
          <a:sx n="66" d="100"/>
          <a:sy n="66" d="100"/>
        </p:scale>
        <p:origin x="-61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40"/>
    </p:cViewPr>
  </p:sorterViewPr>
  <p:notesViewPr>
    <p:cSldViewPr snapToGrid="0">
      <p:cViewPr varScale="1">
        <p:scale>
          <a:sx n="86" d="100"/>
          <a:sy n="86" d="100"/>
        </p:scale>
        <p:origin x="208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3FD88-1021-4333-B29D-DCF532A1D873}" type="datetimeFigureOut">
              <a:rPr lang="de-DE" smtClean="0"/>
              <a:t>04.04.2020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3269E-9A0B-41C5-B4FD-9EB0712FE5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683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12" y="450571"/>
            <a:ext cx="8001000" cy="1139687"/>
          </a:xfrm>
        </p:spPr>
        <p:txBody>
          <a:bodyPr/>
          <a:lstStyle/>
          <a:p>
            <a:r>
              <a:rPr lang="de-DE" b="1" dirty="0" smtClean="0">
                <a:solidFill>
                  <a:schemeClr val="bg2">
                    <a:lumMod val="75000"/>
                  </a:schemeClr>
                </a:solidFill>
              </a:rPr>
              <a:t>CPA-Knobel-Spiel</a:t>
            </a:r>
            <a:endParaRPr lang="de-DE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4212" y="1776525"/>
            <a:ext cx="7253840" cy="1947333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solidFill>
                  <a:schemeClr val="bg1"/>
                </a:solidFill>
              </a:rPr>
              <a:t>Würdest du in Ostfriesland das Abitur bestehen?</a:t>
            </a:r>
            <a:endParaRPr lang="de-DE" sz="2400" b="1" dirty="0">
              <a:solidFill>
                <a:schemeClr val="bg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052" y="4317723"/>
            <a:ext cx="4074837" cy="220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17652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600" b="1" dirty="0" smtClean="0"/>
              <a:t>Zeichne ein Quadrat mit 3 Strichen!</a:t>
            </a:r>
          </a:p>
        </p:txBody>
      </p:sp>
      <p:sp>
        <p:nvSpPr>
          <p:cNvPr id="6" name="Rechteck 5"/>
          <p:cNvSpPr/>
          <p:nvPr/>
        </p:nvSpPr>
        <p:spPr>
          <a:xfrm>
            <a:off x="4445000" y="2603000"/>
            <a:ext cx="2160000" cy="2160000"/>
          </a:xfrm>
          <a:prstGeom prst="rect">
            <a:avLst/>
          </a:prstGeom>
          <a:noFill/>
          <a:ln w="952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/>
        </p:nvGrpSpPr>
        <p:grpSpPr>
          <a:xfrm>
            <a:off x="4991600" y="3200400"/>
            <a:ext cx="1066800" cy="965200"/>
            <a:chOff x="4902200" y="3162300"/>
            <a:chExt cx="1066800" cy="965200"/>
          </a:xfrm>
        </p:grpSpPr>
        <p:cxnSp>
          <p:nvCxnSpPr>
            <p:cNvPr id="7" name="Gerader Verbinder 6"/>
            <p:cNvCxnSpPr/>
            <p:nvPr/>
          </p:nvCxnSpPr>
          <p:spPr>
            <a:xfrm flipH="1">
              <a:off x="4902200" y="3162300"/>
              <a:ext cx="431800" cy="965200"/>
            </a:xfrm>
            <a:prstGeom prst="line">
              <a:avLst/>
            </a:prstGeom>
            <a:ln w="63500">
              <a:solidFill>
                <a:schemeClr val="bg1"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/>
            <p:cNvCxnSpPr/>
            <p:nvPr/>
          </p:nvCxnSpPr>
          <p:spPr>
            <a:xfrm flipH="1">
              <a:off x="5219700" y="3162300"/>
              <a:ext cx="431800" cy="965200"/>
            </a:xfrm>
            <a:prstGeom prst="line">
              <a:avLst/>
            </a:prstGeom>
            <a:ln w="63500">
              <a:solidFill>
                <a:schemeClr val="bg1"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H="1">
              <a:off x="5537200" y="3162300"/>
              <a:ext cx="431800" cy="965200"/>
            </a:xfrm>
            <a:prstGeom prst="line">
              <a:avLst/>
            </a:prstGeom>
            <a:ln w="63500">
              <a:solidFill>
                <a:schemeClr val="bg1"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4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5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10286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600" b="1" dirty="0" smtClean="0"/>
              <a:t>Wie oft kann man von 100 Eiern 2 wegnehmen?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788" y="1905000"/>
            <a:ext cx="2798604" cy="36703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50" y="2959100"/>
            <a:ext cx="2857500" cy="1905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858000" y="1905000"/>
            <a:ext cx="4552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1 mal!</a:t>
            </a:r>
            <a:endParaRPr lang="de-DE" sz="5400" b="1" dirty="0"/>
          </a:p>
        </p:txBody>
      </p:sp>
      <p:sp>
        <p:nvSpPr>
          <p:cNvPr id="13" name="Nach unten gekrümmter Pfeil 12"/>
          <p:cNvSpPr/>
          <p:nvPr/>
        </p:nvSpPr>
        <p:spPr>
          <a:xfrm>
            <a:off x="4572000" y="2057400"/>
            <a:ext cx="2286000" cy="9017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752600" y="5604470"/>
            <a:ext cx="2984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98 Eier</a:t>
            </a:r>
            <a:endParaRPr lang="de-DE" sz="5400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6149975" y="4681140"/>
            <a:ext cx="2984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2 Eier</a:t>
            </a:r>
            <a:endParaRPr lang="de-DE" sz="5400" b="1" dirty="0"/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1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9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1631949"/>
            <a:ext cx="10288588" cy="1130301"/>
          </a:xfrm>
        </p:spPr>
        <p:txBody>
          <a:bodyPr anchor="t" anchorCtr="0">
            <a:normAutofit/>
          </a:bodyPr>
          <a:lstStyle/>
          <a:p>
            <a:r>
              <a:rPr lang="de-DE" b="1" cap="none" dirty="0" smtClean="0">
                <a:solidFill>
                  <a:schemeClr val="bg2">
                    <a:lumMod val="75000"/>
                  </a:schemeClr>
                </a:solidFill>
              </a:rPr>
              <a:t>Mont</a:t>
            </a:r>
            <a:r>
              <a:rPr lang="de-DE" b="1" cap="none" dirty="0" smtClean="0">
                <a:solidFill>
                  <a:srgbClr val="FF0000"/>
                </a:solidFill>
              </a:rPr>
              <a:t>a</a:t>
            </a:r>
            <a:r>
              <a:rPr lang="de-DE" b="1" cap="none" dirty="0" smtClean="0">
                <a:solidFill>
                  <a:schemeClr val="bg2">
                    <a:lumMod val="75000"/>
                  </a:schemeClr>
                </a:solidFill>
              </a:rPr>
              <a:t>g    Mittwoch</a:t>
            </a:r>
            <a:endParaRPr lang="de-DE" b="1" cap="non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12318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600" b="1" dirty="0" smtClean="0"/>
              <a:t>Nenne 5 Wochentage, wo kein „a“ vorkommt!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684212" y="2406648"/>
            <a:ext cx="10288588" cy="389255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1200"/>
              </a:spcBef>
            </a:pPr>
            <a:r>
              <a:rPr lang="de-DE" b="1" cap="none" dirty="0" smtClean="0"/>
              <a:t>Vorgestern</a:t>
            </a:r>
          </a:p>
          <a:p>
            <a:pPr>
              <a:spcBef>
                <a:spcPts val="1200"/>
              </a:spcBef>
            </a:pPr>
            <a:r>
              <a:rPr lang="de-DE" b="1" cap="none" dirty="0" smtClean="0"/>
              <a:t>Gestern</a:t>
            </a:r>
          </a:p>
          <a:p>
            <a:pPr>
              <a:spcBef>
                <a:spcPts val="1200"/>
              </a:spcBef>
            </a:pPr>
            <a:r>
              <a:rPr lang="de-DE" b="1" cap="none" dirty="0" smtClean="0"/>
              <a:t>Heute</a:t>
            </a:r>
          </a:p>
          <a:p>
            <a:pPr>
              <a:spcBef>
                <a:spcPts val="1200"/>
              </a:spcBef>
            </a:pPr>
            <a:r>
              <a:rPr lang="de-DE" b="1" cap="none" dirty="0" smtClean="0"/>
              <a:t>Morgen</a:t>
            </a:r>
          </a:p>
          <a:p>
            <a:pPr>
              <a:spcBef>
                <a:spcPts val="1200"/>
              </a:spcBef>
            </a:pPr>
            <a:r>
              <a:rPr lang="de-DE" b="1" cap="none" dirty="0" smtClean="0"/>
              <a:t>Übermorgen</a:t>
            </a:r>
            <a:endParaRPr lang="de-DE" b="1" cap="none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07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33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1231899"/>
          </a:xfrm>
        </p:spPr>
        <p:txBody>
          <a:bodyPr anchor="t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de-DE" sz="3600" b="1" dirty="0" smtClean="0"/>
              <a:t>Was kann man nicht mit Worten ausdrücken!</a:t>
            </a:r>
            <a:endParaRPr lang="de-DE" sz="3600" b="1" dirty="0"/>
          </a:p>
          <a:p>
            <a:pPr marL="0" indent="0">
              <a:buNone/>
            </a:pPr>
            <a:r>
              <a:rPr lang="de-DE" sz="3600" b="1" dirty="0" smtClean="0"/>
              <a:t>Schreibt einen Begriff auf: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684212" y="2406648"/>
            <a:ext cx="10288588" cy="389255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1200"/>
              </a:spcBef>
            </a:pPr>
            <a:r>
              <a:rPr lang="de-DE" b="1" cap="none" dirty="0"/>
              <a:t>Schwamm</a:t>
            </a:r>
          </a:p>
          <a:p>
            <a:pPr>
              <a:spcBef>
                <a:spcPts val="1200"/>
              </a:spcBef>
            </a:pPr>
            <a:r>
              <a:rPr lang="de-DE" b="1" cap="none" dirty="0"/>
              <a:t>Zitrone</a:t>
            </a:r>
          </a:p>
          <a:p>
            <a:pPr>
              <a:spcBef>
                <a:spcPts val="1200"/>
              </a:spcBef>
            </a:pPr>
            <a:r>
              <a:rPr lang="de-DE" b="1" cap="none" dirty="0"/>
              <a:t>Pickel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5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22478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700" b="1" dirty="0"/>
              <a:t>Was </a:t>
            </a:r>
            <a:r>
              <a:rPr lang="de-DE" sz="3700" b="1" dirty="0" smtClean="0"/>
              <a:t>kann ich durch eine Fensterscheibe werfen, </a:t>
            </a:r>
            <a:r>
              <a:rPr lang="de-DE" sz="3700" b="1" dirty="0"/>
              <a:t>ohne dass sie zerbricht</a:t>
            </a:r>
            <a:r>
              <a:rPr lang="de-DE" sz="3700" b="1" dirty="0" smtClean="0"/>
              <a:t>?</a:t>
            </a:r>
            <a:endParaRPr lang="de-DE" sz="37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312" y="2485644"/>
            <a:ext cx="5899116" cy="3877056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8069943" y="2583543"/>
            <a:ext cx="367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Lichtstrahl</a:t>
            </a:r>
            <a:endParaRPr lang="de-DE" sz="5400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28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BeiSpiel</a:t>
            </a:r>
            <a:r>
              <a:rPr lang="de-DE" dirty="0" smtClean="0"/>
              <a:t>-Aufgabe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6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9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1" y="685801"/>
            <a:ext cx="11043331" cy="57530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700" b="1" dirty="0" smtClean="0"/>
              <a:t>2020 ist </a:t>
            </a:r>
            <a:r>
              <a:rPr lang="de-DE" sz="3700" b="1" dirty="0"/>
              <a:t>ein Schaltjahr mit 366 Tagen. </a:t>
            </a:r>
            <a:endParaRPr lang="de-DE" sz="3700" b="1" dirty="0" smtClean="0"/>
          </a:p>
          <a:p>
            <a:pPr marL="0" indent="0">
              <a:buNone/>
            </a:pPr>
            <a:r>
              <a:rPr lang="de-DE" sz="3700" b="1" dirty="0" smtClean="0"/>
              <a:t>Der Februar ist der einzige Monat mit 28 Tagen.</a:t>
            </a:r>
          </a:p>
          <a:p>
            <a:pPr marL="0" indent="0">
              <a:buNone/>
            </a:pPr>
            <a:r>
              <a:rPr lang="de-DE" sz="3700" b="1" dirty="0" smtClean="0"/>
              <a:t>Aber welches </a:t>
            </a:r>
            <a:r>
              <a:rPr lang="de-DE" sz="3700" b="1" dirty="0"/>
              <a:t>Jahr hat nur 3 Monate</a:t>
            </a:r>
            <a:r>
              <a:rPr lang="de-DE" sz="3700" b="1" dirty="0" smtClean="0"/>
              <a:t>? </a:t>
            </a:r>
            <a:endParaRPr lang="de-DE" sz="3700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4212" y="3193142"/>
            <a:ext cx="10288588" cy="310605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1200"/>
              </a:spcBef>
            </a:pPr>
            <a:r>
              <a:rPr lang="de-DE" b="1" cap="none" dirty="0" smtClean="0"/>
              <a:t>Ein viertel Jahr </a:t>
            </a:r>
            <a:br>
              <a:rPr lang="de-DE" b="1" cap="none" dirty="0" smtClean="0"/>
            </a:br>
            <a:r>
              <a:rPr lang="de-DE" b="1" cap="none" dirty="0" smtClean="0"/>
              <a:t>12 / 4 = 3</a:t>
            </a:r>
            <a:endParaRPr lang="de-DE" b="1" cap="non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0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23621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700" b="1" dirty="0" smtClean="0"/>
              <a:t>Wie </a:t>
            </a:r>
            <a:r>
              <a:rPr lang="de-DE" sz="3700" b="1" dirty="0"/>
              <a:t>viele Datumsangaben sind mit nur einer Ziffer möglich? </a:t>
            </a:r>
            <a:endParaRPr lang="de-DE" sz="3700" b="1" dirty="0" smtClean="0"/>
          </a:p>
          <a:p>
            <a:pPr marL="0" indent="0">
              <a:buNone/>
            </a:pPr>
            <a:r>
              <a:rPr lang="de-DE" sz="3700" b="1" dirty="0" smtClean="0"/>
              <a:t>04.04.2020  -&gt; 0 2 4 -&gt; 3 Ziffern</a:t>
            </a:r>
            <a:endParaRPr lang="de-DE" sz="3700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4212" y="3073400"/>
            <a:ext cx="3062288" cy="325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1200"/>
              </a:spcBef>
            </a:pPr>
            <a:r>
              <a:rPr lang="de-DE" b="1" cap="none" dirty="0" smtClean="0"/>
              <a:t>11.11.1111</a:t>
            </a:r>
          </a:p>
          <a:p>
            <a:pPr>
              <a:spcBef>
                <a:spcPts val="1200"/>
              </a:spcBef>
            </a:pPr>
            <a:r>
              <a:rPr lang="de-DE" b="1" cap="none" dirty="0" smtClean="0"/>
              <a:t>22.</a:t>
            </a:r>
            <a:r>
              <a:rPr lang="de-DE" b="1" cap="none" dirty="0" smtClean="0">
                <a:solidFill>
                  <a:srgbClr val="FF0000"/>
                </a:solidFill>
              </a:rPr>
              <a:t>22</a:t>
            </a:r>
            <a:r>
              <a:rPr lang="de-DE" b="1" cap="none" dirty="0" smtClean="0"/>
              <a:t>.2222</a:t>
            </a:r>
          </a:p>
          <a:p>
            <a:pPr>
              <a:spcBef>
                <a:spcPts val="1200"/>
              </a:spcBef>
            </a:pPr>
            <a:r>
              <a:rPr lang="de-DE" b="1" cap="none" dirty="0" smtClean="0">
                <a:solidFill>
                  <a:srgbClr val="FF0000"/>
                </a:solidFill>
              </a:rPr>
              <a:t>33</a:t>
            </a:r>
            <a:r>
              <a:rPr lang="de-DE" b="1" cap="none" dirty="0" smtClean="0"/>
              <a:t>.</a:t>
            </a:r>
            <a:r>
              <a:rPr lang="de-DE" b="1" cap="none" dirty="0" smtClean="0">
                <a:solidFill>
                  <a:srgbClr val="FF0000"/>
                </a:solidFill>
              </a:rPr>
              <a:t>33</a:t>
            </a:r>
            <a:r>
              <a:rPr lang="de-DE" b="1" cap="none" dirty="0" smtClean="0"/>
              <a:t>.3333</a:t>
            </a:r>
            <a:endParaRPr lang="de-DE" b="1" cap="non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777013" y="3116942"/>
            <a:ext cx="5353957" cy="93254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1200"/>
              </a:spcBef>
            </a:pPr>
            <a:r>
              <a:rPr lang="de-DE" b="1" cap="none" dirty="0" smtClean="0"/>
              <a:t>Nur genau eins</a:t>
            </a:r>
            <a:endParaRPr lang="de-DE" b="1" cap="non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152899" y="4118428"/>
            <a:ext cx="5673271" cy="117928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1200"/>
              </a:spcBef>
            </a:pPr>
            <a:r>
              <a:rPr lang="de-DE" b="1" cap="none" dirty="0" smtClean="0"/>
              <a:t>Schneller: „einer“ Ziffer“</a:t>
            </a:r>
            <a:endParaRPr lang="de-DE" b="1" cap="none" dirty="0"/>
          </a:p>
        </p:txBody>
      </p:sp>
      <p:cxnSp>
        <p:nvCxnSpPr>
          <p:cNvPr id="7" name="Gerade Verbindung mit Pfeil 6"/>
          <p:cNvCxnSpPr/>
          <p:nvPr/>
        </p:nvCxnSpPr>
        <p:spPr>
          <a:xfrm flipH="1" flipV="1">
            <a:off x="3240771" y="3471636"/>
            <a:ext cx="1345743" cy="9978"/>
          </a:xfrm>
          <a:prstGeom prst="straightConnector1">
            <a:avLst/>
          </a:prstGeom>
          <a:ln w="920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23113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700" b="1" dirty="0" smtClean="0"/>
              <a:t>Ein </a:t>
            </a:r>
            <a:r>
              <a:rPr lang="de-DE" sz="3700" b="1" dirty="0"/>
              <a:t>Baumstamm wird durch 10 Schnitte in Stücke zu je 20 cm Länge zerlegt. </a:t>
            </a:r>
            <a:endParaRPr lang="de-DE" sz="3700" b="1" dirty="0" smtClean="0"/>
          </a:p>
          <a:p>
            <a:pPr marL="0" indent="0">
              <a:buNone/>
            </a:pPr>
            <a:r>
              <a:rPr lang="de-DE" sz="3700" b="1" dirty="0" smtClean="0"/>
              <a:t>Wie </a:t>
            </a:r>
            <a:r>
              <a:rPr lang="de-DE" sz="3700" b="1" dirty="0"/>
              <a:t>lang war der Stamm</a:t>
            </a:r>
            <a:r>
              <a:rPr lang="de-DE" sz="3700" b="1" dirty="0" smtClean="0"/>
              <a:t>?</a:t>
            </a:r>
            <a:endParaRPr lang="de-DE" sz="3700" b="1" dirty="0"/>
          </a:p>
        </p:txBody>
      </p:sp>
      <p:sp>
        <p:nvSpPr>
          <p:cNvPr id="2" name="Flussdiagramm: Datenträger mit direktem Zugriff 1"/>
          <p:cNvSpPr/>
          <p:nvPr/>
        </p:nvSpPr>
        <p:spPr>
          <a:xfrm>
            <a:off x="9144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4" name="Flussdiagramm: Datenträger mit direktem Zugriff 3"/>
          <p:cNvSpPr/>
          <p:nvPr/>
        </p:nvSpPr>
        <p:spPr>
          <a:xfrm>
            <a:off x="17780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" name="Flussdiagramm: Datenträger mit direktem Zugriff 4"/>
          <p:cNvSpPr/>
          <p:nvPr/>
        </p:nvSpPr>
        <p:spPr>
          <a:xfrm>
            <a:off x="26416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6" name="Flussdiagramm: Datenträger mit direktem Zugriff 5"/>
          <p:cNvSpPr/>
          <p:nvPr/>
        </p:nvSpPr>
        <p:spPr>
          <a:xfrm>
            <a:off x="35052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7" name="Flussdiagramm: Datenträger mit direktem Zugriff 6"/>
          <p:cNvSpPr/>
          <p:nvPr/>
        </p:nvSpPr>
        <p:spPr>
          <a:xfrm>
            <a:off x="43688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8" name="Flussdiagramm: Datenträger mit direktem Zugriff 7"/>
          <p:cNvSpPr/>
          <p:nvPr/>
        </p:nvSpPr>
        <p:spPr>
          <a:xfrm>
            <a:off x="52324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9" name="Flussdiagramm: Datenträger mit direktem Zugriff 8"/>
          <p:cNvSpPr/>
          <p:nvPr/>
        </p:nvSpPr>
        <p:spPr>
          <a:xfrm>
            <a:off x="60960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10" name="Flussdiagramm: Datenträger mit direktem Zugriff 9"/>
          <p:cNvSpPr/>
          <p:nvPr/>
        </p:nvSpPr>
        <p:spPr>
          <a:xfrm>
            <a:off x="69596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8</a:t>
            </a:r>
            <a:endParaRPr lang="de-DE" dirty="0"/>
          </a:p>
        </p:txBody>
      </p:sp>
      <p:sp>
        <p:nvSpPr>
          <p:cNvPr id="11" name="Flussdiagramm: Datenträger mit direktem Zugriff 10"/>
          <p:cNvSpPr/>
          <p:nvPr/>
        </p:nvSpPr>
        <p:spPr>
          <a:xfrm>
            <a:off x="78232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9</a:t>
            </a:r>
            <a:endParaRPr lang="de-DE" dirty="0"/>
          </a:p>
        </p:txBody>
      </p:sp>
      <p:sp>
        <p:nvSpPr>
          <p:cNvPr id="12" name="Flussdiagramm: Datenträger mit direktem Zugriff 11"/>
          <p:cNvSpPr/>
          <p:nvPr/>
        </p:nvSpPr>
        <p:spPr>
          <a:xfrm>
            <a:off x="86868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dirty="0" smtClean="0"/>
              <a:t>10</a:t>
            </a:r>
            <a:endParaRPr lang="de-DE" dirty="0"/>
          </a:p>
        </p:txBody>
      </p:sp>
      <p:sp>
        <p:nvSpPr>
          <p:cNvPr id="13" name="Flussdiagramm: Datenträger mit direktem Zugriff 12"/>
          <p:cNvSpPr/>
          <p:nvPr/>
        </p:nvSpPr>
        <p:spPr>
          <a:xfrm>
            <a:off x="9550400" y="4140200"/>
            <a:ext cx="863600" cy="1168400"/>
          </a:xfrm>
          <a:prstGeom prst="flowChartMagneticDru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de-DE" dirty="0" smtClean="0"/>
              <a:t>11</a:t>
            </a:r>
            <a:endParaRPr lang="de-DE" dirty="0"/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>
            <a:off x="3746500" y="3073400"/>
            <a:ext cx="2882900" cy="57546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1200"/>
              </a:spcBef>
            </a:pPr>
            <a:r>
              <a:rPr lang="de-DE" b="1" cap="none" dirty="0" smtClean="0"/>
              <a:t>10 Schnitte</a:t>
            </a:r>
            <a:endParaRPr lang="de-DE" b="1" cap="none" dirty="0"/>
          </a:p>
        </p:txBody>
      </p:sp>
      <p:cxnSp>
        <p:nvCxnSpPr>
          <p:cNvPr id="16" name="Gerade Verbindung mit Pfeil 15"/>
          <p:cNvCxnSpPr>
            <a:stCxn id="14" idx="1"/>
          </p:cNvCxnSpPr>
          <p:nvPr/>
        </p:nvCxnSpPr>
        <p:spPr>
          <a:xfrm flipH="1">
            <a:off x="1778000" y="3361135"/>
            <a:ext cx="1968500" cy="779065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14" idx="1"/>
          </p:cNvCxnSpPr>
          <p:nvPr/>
        </p:nvCxnSpPr>
        <p:spPr>
          <a:xfrm flipH="1">
            <a:off x="2686050" y="3361135"/>
            <a:ext cx="1060450" cy="766365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14" idx="1"/>
          </p:cNvCxnSpPr>
          <p:nvPr/>
        </p:nvCxnSpPr>
        <p:spPr>
          <a:xfrm flipH="1">
            <a:off x="3505200" y="3361135"/>
            <a:ext cx="241300" cy="766365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14" idx="2"/>
          </p:cNvCxnSpPr>
          <p:nvPr/>
        </p:nvCxnSpPr>
        <p:spPr>
          <a:xfrm flipH="1">
            <a:off x="4348164" y="3648869"/>
            <a:ext cx="839786" cy="491331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14" idx="2"/>
          </p:cNvCxnSpPr>
          <p:nvPr/>
        </p:nvCxnSpPr>
        <p:spPr>
          <a:xfrm>
            <a:off x="5187950" y="3648869"/>
            <a:ext cx="65087" cy="491331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14" idx="2"/>
          </p:cNvCxnSpPr>
          <p:nvPr/>
        </p:nvCxnSpPr>
        <p:spPr>
          <a:xfrm>
            <a:off x="5187950" y="3648869"/>
            <a:ext cx="926701" cy="491331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14" idx="3"/>
          </p:cNvCxnSpPr>
          <p:nvPr/>
        </p:nvCxnSpPr>
        <p:spPr>
          <a:xfrm>
            <a:off x="6629400" y="3361135"/>
            <a:ext cx="331788" cy="766365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14" idx="3"/>
          </p:cNvCxnSpPr>
          <p:nvPr/>
        </p:nvCxnSpPr>
        <p:spPr>
          <a:xfrm>
            <a:off x="6629400" y="3361135"/>
            <a:ext cx="1216025" cy="763190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4" idx="3"/>
          </p:cNvCxnSpPr>
          <p:nvPr/>
        </p:nvCxnSpPr>
        <p:spPr>
          <a:xfrm>
            <a:off x="6629400" y="3361135"/>
            <a:ext cx="2073475" cy="779065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14" idx="3"/>
          </p:cNvCxnSpPr>
          <p:nvPr/>
        </p:nvCxnSpPr>
        <p:spPr>
          <a:xfrm>
            <a:off x="6629400" y="3361135"/>
            <a:ext cx="2920012" cy="771127"/>
          </a:xfrm>
          <a:prstGeom prst="straightConnector1">
            <a:avLst/>
          </a:prstGeom>
          <a:ln w="254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itel 1"/>
          <p:cNvSpPr txBox="1">
            <a:spLocks/>
          </p:cNvSpPr>
          <p:nvPr/>
        </p:nvSpPr>
        <p:spPr>
          <a:xfrm>
            <a:off x="2063750" y="5512196"/>
            <a:ext cx="7485662" cy="57546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1200"/>
              </a:spcBef>
            </a:pPr>
            <a:r>
              <a:rPr lang="de-DE" b="1" cap="none" dirty="0" smtClean="0"/>
              <a:t>11 Stämme -&gt; 11 x 20 = 220cm</a:t>
            </a:r>
            <a:endParaRPr lang="de-DE" b="1" cap="none" dirty="0"/>
          </a:p>
        </p:txBody>
      </p:sp>
      <p:pic>
        <p:nvPicPr>
          <p:cNvPr id="55" name="Grafik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62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4" grpId="1"/>
      <p:bldP spid="54" grpId="0"/>
      <p:bldP spid="5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57530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700" b="1" dirty="0" smtClean="0"/>
              <a:t>Schreibe </a:t>
            </a:r>
            <a:r>
              <a:rPr lang="de-DE" sz="3700" b="1" dirty="0"/>
              <a:t>bitte folgenden Satz: </a:t>
            </a:r>
            <a:endParaRPr lang="de-DE" sz="3700" b="1" dirty="0" smtClean="0"/>
          </a:p>
          <a:p>
            <a:pPr marL="0" indent="0">
              <a:buNone/>
            </a:pPr>
            <a:r>
              <a:rPr lang="de-DE" sz="3700" b="1" dirty="0" smtClean="0"/>
              <a:t>Der </a:t>
            </a:r>
            <a:r>
              <a:rPr lang="de-DE" sz="3700" b="1" dirty="0"/>
              <a:t>Hahn, der Hahn und nicht die Henne.</a:t>
            </a:r>
          </a:p>
          <a:p>
            <a:pPr marL="0" indent="0">
              <a:buNone/>
            </a:pPr>
            <a:endParaRPr lang="de-DE" sz="3700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4211" y="3073400"/>
            <a:ext cx="8053389" cy="148408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1200"/>
              </a:spcBef>
            </a:pPr>
            <a:r>
              <a:rPr lang="de-DE" sz="6000" b="1" cap="none" dirty="0"/>
              <a:t>Der Hahn, der </a:t>
            </a:r>
            <a:r>
              <a:rPr lang="de-DE" sz="6000" b="1" cap="none" dirty="0" smtClean="0"/>
              <a:t>Hahn. </a:t>
            </a:r>
            <a:endParaRPr lang="de-DE" sz="6000" b="1" cap="non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16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6725" y="685800"/>
            <a:ext cx="11210925" cy="4267199"/>
          </a:xfrm>
        </p:spPr>
        <p:txBody>
          <a:bodyPr anchor="t" anchorCtr="0">
            <a:normAutofit fontScale="92500"/>
          </a:bodyPr>
          <a:lstStyle/>
          <a:p>
            <a:pPr marL="0" indent="0">
              <a:buNone/>
            </a:pPr>
            <a:r>
              <a:rPr lang="de-DE" sz="3500" b="1" dirty="0"/>
              <a:t>Am </a:t>
            </a:r>
            <a:r>
              <a:rPr lang="de-DE" sz="3500" b="1" dirty="0" smtClean="0"/>
              <a:t>Abend </a:t>
            </a:r>
            <a:r>
              <a:rPr lang="de-DE" sz="3500" b="1" dirty="0"/>
              <a:t>befinden sich 27 Fische im Aquarium von Peter. </a:t>
            </a:r>
            <a:r>
              <a:rPr lang="de-DE" sz="3500" b="1" dirty="0" smtClean="0"/>
              <a:t>Über Nacht </a:t>
            </a:r>
            <a:r>
              <a:rPr lang="de-DE" sz="3500" b="1" dirty="0"/>
              <a:t>passiert etwas sehr Ungewöhnliches.</a:t>
            </a:r>
            <a:r>
              <a:rPr lang="de-DE" sz="3600" b="1" dirty="0"/>
              <a:t/>
            </a:r>
            <a:br>
              <a:rPr lang="de-DE" sz="3600" b="1" dirty="0"/>
            </a:br>
            <a:r>
              <a:rPr lang="de-DE" sz="3000" b="1" dirty="0" smtClean="0"/>
              <a:t>- </a:t>
            </a:r>
            <a:r>
              <a:rPr lang="de-DE" sz="3000" b="1" dirty="0"/>
              <a:t>Sieben Fische ertrinken.</a:t>
            </a:r>
            <a:br>
              <a:rPr lang="de-DE" sz="3000" b="1" dirty="0"/>
            </a:br>
            <a:r>
              <a:rPr lang="de-DE" sz="3000" b="1" dirty="0"/>
              <a:t>- Drei Fische schwimmen weg.</a:t>
            </a:r>
            <a:br>
              <a:rPr lang="de-DE" sz="3000" b="1" dirty="0"/>
            </a:br>
            <a:r>
              <a:rPr lang="de-DE" sz="3000" b="1" dirty="0"/>
              <a:t>- Und zwei Fische verstecken sich für immer unter einem Stein.</a:t>
            </a:r>
          </a:p>
          <a:p>
            <a:pPr marL="0" indent="0">
              <a:buNone/>
            </a:pPr>
            <a:r>
              <a:rPr lang="de-DE" sz="3500" b="1" dirty="0"/>
              <a:t>Wie viele Fische befinden sich am </a:t>
            </a:r>
            <a:r>
              <a:rPr lang="de-DE" sz="3500" b="1" dirty="0" smtClean="0"/>
              <a:t>Morgen </a:t>
            </a:r>
            <a:r>
              <a:rPr lang="de-DE" sz="3500" b="1" dirty="0"/>
              <a:t>noch im Aquarium?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533400" y="4215711"/>
            <a:ext cx="10839450" cy="5372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400" b="1" cap="none" dirty="0" smtClean="0"/>
              <a:t>1. Fische </a:t>
            </a:r>
            <a:r>
              <a:rPr lang="de-DE" sz="2400" b="1" cap="none" dirty="0"/>
              <a:t>können nicht ertrinken</a:t>
            </a:r>
            <a:r>
              <a:rPr lang="de-DE" sz="2400" b="1" cap="none" dirty="0" smtClean="0"/>
              <a:t>!</a:t>
            </a:r>
            <a:endParaRPr lang="de-DE" sz="2400" b="1" cap="non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3995156"/>
            <a:ext cx="2157984" cy="1164336"/>
          </a:xfrm>
          <a:prstGeom prst="rect">
            <a:avLst/>
          </a:prstGeom>
        </p:spPr>
      </p:pic>
      <p:sp>
        <p:nvSpPr>
          <p:cNvPr id="8" name="Titel 1"/>
          <p:cNvSpPr txBox="1">
            <a:spLocks/>
          </p:cNvSpPr>
          <p:nvPr/>
        </p:nvSpPr>
        <p:spPr>
          <a:xfrm>
            <a:off x="652462" y="5895520"/>
            <a:ext cx="10839450" cy="77493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3200" b="1" cap="none" dirty="0"/>
              <a:t>Es sind noch immer 27 Fische </a:t>
            </a:r>
            <a:r>
              <a:rPr lang="de-DE" sz="3200" b="1" cap="none" dirty="0" smtClean="0"/>
              <a:t>im </a:t>
            </a:r>
            <a:r>
              <a:rPr lang="de-DE" sz="3200" b="1" cap="none" dirty="0"/>
              <a:t>Aquarium</a:t>
            </a:r>
            <a:r>
              <a:rPr lang="de-DE" sz="3200" b="1" cap="none" dirty="0" smtClean="0"/>
              <a:t>!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533400" y="4634811"/>
            <a:ext cx="10839450" cy="5483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400" b="1" cap="none" dirty="0" smtClean="0"/>
              <a:t>2. Wo </a:t>
            </a:r>
            <a:r>
              <a:rPr lang="de-DE" sz="2400" b="1" cap="none" dirty="0"/>
              <a:t>sollen die drei Fische </a:t>
            </a:r>
            <a:r>
              <a:rPr lang="de-DE" sz="2400" b="1" cap="none" dirty="0" smtClean="0"/>
              <a:t>hinschwimmen?</a:t>
            </a: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533399" y="5067973"/>
            <a:ext cx="11329707" cy="130379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400" b="1" cap="none" dirty="0" smtClean="0"/>
              <a:t>3. </a:t>
            </a:r>
            <a:r>
              <a:rPr lang="de-DE" sz="2400" b="1" cap="none" dirty="0"/>
              <a:t>Die Fische unter dem Stein befinden </a:t>
            </a:r>
            <a:r>
              <a:rPr lang="de-DE" sz="2400" b="1" cap="none" dirty="0" smtClean="0"/>
              <a:t>sich immer noch </a:t>
            </a:r>
            <a:br>
              <a:rPr lang="de-DE" sz="2400" b="1" cap="none" dirty="0" smtClean="0"/>
            </a:br>
            <a:r>
              <a:rPr lang="de-DE" sz="2400" b="1" cap="none" dirty="0" smtClean="0"/>
              <a:t>    immer </a:t>
            </a:r>
            <a:r>
              <a:rPr lang="de-DE" sz="2400" b="1" cap="none" dirty="0"/>
              <a:t>im Aquarium</a:t>
            </a:r>
            <a:r>
              <a:rPr lang="de-DE" sz="2400" b="1" cap="none" dirty="0" smtClean="0"/>
              <a:t>! Wo </a:t>
            </a:r>
            <a:r>
              <a:rPr lang="de-DE" sz="2400" b="1" cap="none" dirty="0"/>
              <a:t>sollen die drei Fische </a:t>
            </a:r>
            <a:r>
              <a:rPr lang="de-DE" sz="2400" b="1" cap="none" dirty="0" smtClean="0"/>
              <a:t>hinschwimmen?</a:t>
            </a:r>
          </a:p>
        </p:txBody>
      </p:sp>
    </p:spTree>
    <p:extLst>
      <p:ext uri="{BB962C8B-B14F-4D97-AF65-F5344CB8AC3E}">
        <p14:creationId xmlns:p14="http://schemas.microsoft.com/office/powerpoint/2010/main" val="195211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81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05112" y="3578227"/>
            <a:ext cx="10288588" cy="2114549"/>
          </a:xfrm>
        </p:spPr>
        <p:txBody>
          <a:bodyPr anchor="t" anchorCtr="0"/>
          <a:lstStyle/>
          <a:p>
            <a:r>
              <a:rPr lang="de-DE" cap="none" dirty="0" smtClean="0"/>
              <a:t>_</a:t>
            </a:r>
            <a:r>
              <a:rPr lang="de-DE" b="1" u="sng" cap="none" dirty="0" smtClean="0"/>
              <a:t>F</a:t>
            </a:r>
            <a:r>
              <a:rPr lang="de-DE" u="sng" cap="none" dirty="0" smtClean="0"/>
              <a:t>_</a:t>
            </a:r>
            <a:r>
              <a:rPr lang="de-DE" cap="none" dirty="0" smtClean="0"/>
              <a:t> </a:t>
            </a:r>
            <a:r>
              <a:rPr lang="de-DE" u="sng" cap="none" dirty="0" smtClean="0"/>
              <a:t>_</a:t>
            </a:r>
            <a:r>
              <a:rPr lang="de-DE" b="1" u="sng" cap="none" dirty="0" smtClean="0"/>
              <a:t>S</a:t>
            </a:r>
            <a:r>
              <a:rPr lang="de-DE" u="sng" cap="none" dirty="0" smtClean="0"/>
              <a:t>_</a:t>
            </a:r>
            <a:r>
              <a:rPr lang="de-DE" cap="none" dirty="0" smtClean="0"/>
              <a:t> </a:t>
            </a:r>
            <a:r>
              <a:rPr lang="de-DE" u="sng" cap="none" dirty="0" smtClean="0"/>
              <a:t>_</a:t>
            </a:r>
            <a:r>
              <a:rPr lang="de-DE" b="1" u="sng" cap="none" dirty="0" smtClean="0"/>
              <a:t>S</a:t>
            </a:r>
            <a:r>
              <a:rPr lang="de-DE" u="sng" cap="none" dirty="0" smtClean="0"/>
              <a:t>_</a:t>
            </a:r>
            <a:endParaRPr lang="de-DE" cap="non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2171700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600" b="1" dirty="0" smtClean="0"/>
              <a:t>Vervollständige die logische Reihe</a:t>
            </a:r>
          </a:p>
          <a:p>
            <a:r>
              <a:rPr lang="de-DE" sz="2800" b="1" dirty="0" smtClean="0"/>
              <a:t>1 2 4 7 11 __ __ __  (16 22 29)</a:t>
            </a:r>
          </a:p>
          <a:p>
            <a:r>
              <a:rPr lang="de-DE" sz="2800" b="1" dirty="0" smtClean="0"/>
              <a:t>Ali Berta Cäsar Doris ____  _____   _____ (Emil Frauke Guido)</a:t>
            </a:r>
            <a:endParaRPr lang="de-DE" sz="2800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4212" y="4337050"/>
            <a:ext cx="10288588" cy="11938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b="1" cap="none" dirty="0" smtClean="0"/>
              <a:t>M</a:t>
            </a:r>
            <a:r>
              <a:rPr lang="de-DE" cap="none" dirty="0" smtClean="0">
                <a:solidFill>
                  <a:srgbClr val="FF0000"/>
                </a:solidFill>
              </a:rPr>
              <a:t>ontag </a:t>
            </a:r>
            <a:r>
              <a:rPr lang="de-DE" cap="none" dirty="0" smtClean="0"/>
              <a:t> </a:t>
            </a:r>
            <a:r>
              <a:rPr lang="de-DE" b="1" cap="none" dirty="0" smtClean="0"/>
              <a:t>D</a:t>
            </a:r>
            <a:r>
              <a:rPr lang="de-DE" cap="none" dirty="0" smtClean="0">
                <a:solidFill>
                  <a:srgbClr val="FF0000"/>
                </a:solidFill>
              </a:rPr>
              <a:t>ienstag </a:t>
            </a:r>
            <a:r>
              <a:rPr lang="de-DE" cap="none" dirty="0" smtClean="0"/>
              <a:t> </a:t>
            </a:r>
            <a:r>
              <a:rPr lang="de-DE" b="1" cap="none" dirty="0" smtClean="0"/>
              <a:t>M</a:t>
            </a:r>
            <a:r>
              <a:rPr lang="de-DE" cap="none" dirty="0" smtClean="0">
                <a:solidFill>
                  <a:srgbClr val="FF0000"/>
                </a:solidFill>
              </a:rPr>
              <a:t>ittwoch</a:t>
            </a:r>
            <a:r>
              <a:rPr lang="de-DE" cap="none" dirty="0" smtClean="0"/>
              <a:t>  </a:t>
            </a:r>
            <a:r>
              <a:rPr lang="de-DE" b="1" cap="none" dirty="0" smtClean="0"/>
              <a:t>D</a:t>
            </a:r>
            <a:r>
              <a:rPr lang="de-DE" cap="none" dirty="0" smtClean="0">
                <a:solidFill>
                  <a:srgbClr val="FF0000"/>
                </a:solidFill>
              </a:rPr>
              <a:t>onnerstag</a:t>
            </a:r>
            <a:r>
              <a:rPr lang="de-DE" cap="none" dirty="0" smtClean="0"/>
              <a:t> </a:t>
            </a:r>
            <a:r>
              <a:rPr lang="de-DE" b="1" cap="none" dirty="0" smtClean="0"/>
              <a:t>F</a:t>
            </a:r>
            <a:r>
              <a:rPr lang="de-DE" cap="none" dirty="0" smtClean="0">
                <a:solidFill>
                  <a:srgbClr val="FF0000"/>
                </a:solidFill>
              </a:rPr>
              <a:t>reitag</a:t>
            </a:r>
            <a:r>
              <a:rPr lang="de-DE" cap="none" dirty="0" smtClean="0"/>
              <a:t>  </a:t>
            </a:r>
            <a:r>
              <a:rPr lang="de-DE" b="1" cap="none" dirty="0" smtClean="0"/>
              <a:t>S</a:t>
            </a:r>
            <a:r>
              <a:rPr lang="de-DE" cap="none" dirty="0" smtClean="0">
                <a:solidFill>
                  <a:srgbClr val="FF0000"/>
                </a:solidFill>
              </a:rPr>
              <a:t>amstag </a:t>
            </a:r>
            <a:r>
              <a:rPr lang="de-DE" cap="none" dirty="0" smtClean="0"/>
              <a:t> </a:t>
            </a:r>
            <a:r>
              <a:rPr lang="de-DE" b="1" cap="none" dirty="0" smtClean="0"/>
              <a:t>S</a:t>
            </a:r>
            <a:r>
              <a:rPr lang="de-DE" cap="none" dirty="0" smtClean="0">
                <a:solidFill>
                  <a:srgbClr val="FF0000"/>
                </a:solidFill>
              </a:rPr>
              <a:t>onntag</a:t>
            </a:r>
            <a:endParaRPr lang="de-DE" cap="none" dirty="0">
              <a:solidFill>
                <a:srgbClr val="FF0000"/>
              </a:solidFill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84212" y="3321051"/>
            <a:ext cx="8534400" cy="114934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dirty="0" smtClean="0"/>
              <a:t>M D M D ___  ___  ___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1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5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1778001"/>
            <a:ext cx="10288588" cy="2114549"/>
          </a:xfrm>
        </p:spPr>
        <p:txBody>
          <a:bodyPr anchor="t" anchorCtr="0">
            <a:normAutofit/>
          </a:bodyPr>
          <a:lstStyle/>
          <a:p>
            <a:r>
              <a:rPr lang="de-DE" sz="6000" b="1" cap="none" dirty="0" smtClean="0"/>
              <a:t>5 </a:t>
            </a:r>
            <a:r>
              <a:rPr lang="de-DE" sz="6000" b="1" cap="none" dirty="0" smtClean="0"/>
              <a:t>+ </a:t>
            </a:r>
            <a:r>
              <a:rPr lang="de-DE" sz="6000" b="1" cap="none" dirty="0" smtClean="0"/>
              <a:t>5 + 5 = </a:t>
            </a:r>
            <a:r>
              <a:rPr lang="de-DE" sz="6000" b="1" cap="none" dirty="0" smtClean="0"/>
              <a:t>550</a:t>
            </a:r>
            <a:endParaRPr lang="de-DE" sz="6000" b="1" cap="non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17652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600" b="1" dirty="0" smtClean="0"/>
              <a:t>Stelle mit </a:t>
            </a:r>
            <a:r>
              <a:rPr lang="de-DE" sz="3600" b="1" dirty="0" smtClean="0">
                <a:solidFill>
                  <a:schemeClr val="tx1"/>
                </a:solidFill>
              </a:rPr>
              <a:t>1 Strich </a:t>
            </a:r>
            <a:r>
              <a:rPr lang="de-DE" sz="3600" b="1" dirty="0" smtClean="0"/>
              <a:t>richtig!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4212" y="3606801"/>
            <a:ext cx="10288588" cy="69849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b="1" cap="none" dirty="0" smtClean="0"/>
              <a:t>5 </a:t>
            </a:r>
            <a:r>
              <a:rPr lang="de-DE" b="1" cap="none" dirty="0" smtClean="0"/>
              <a:t>+ </a:t>
            </a:r>
            <a:r>
              <a:rPr lang="de-DE" b="1" cap="none" dirty="0" smtClean="0"/>
              <a:t>5 + 5 ≠ </a:t>
            </a:r>
            <a:r>
              <a:rPr lang="de-DE" b="1" cap="none" dirty="0" smtClean="0"/>
              <a:t>550</a:t>
            </a:r>
            <a:endParaRPr lang="de-DE" cap="none" dirty="0">
              <a:solidFill>
                <a:srgbClr val="FF0000"/>
              </a:solidFill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84212" y="4270716"/>
            <a:ext cx="10288588" cy="69849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b="1" cap="none" dirty="0" smtClean="0"/>
              <a:t>5 </a:t>
            </a:r>
            <a:r>
              <a:rPr lang="de-DE" b="1" cap="none" dirty="0" smtClean="0">
                <a:solidFill>
                  <a:srgbClr val="FFFF00"/>
                </a:solidFill>
              </a:rPr>
              <a:t>+</a:t>
            </a:r>
            <a:r>
              <a:rPr lang="de-DE" b="1" cap="none" dirty="0" smtClean="0"/>
              <a:t> </a:t>
            </a:r>
            <a:r>
              <a:rPr lang="de-DE" b="1" cap="none" dirty="0" smtClean="0"/>
              <a:t>5 + 5 = </a:t>
            </a:r>
            <a:r>
              <a:rPr lang="de-DE" b="1" cap="none" dirty="0" smtClean="0"/>
              <a:t>550</a:t>
            </a:r>
            <a:endParaRPr lang="de-DE" cap="none" dirty="0">
              <a:solidFill>
                <a:srgbClr val="FF0000"/>
              </a:solidFill>
            </a:endParaRPr>
          </a:p>
        </p:txBody>
      </p:sp>
      <p:cxnSp>
        <p:nvCxnSpPr>
          <p:cNvPr id="7" name="Gerader Verbinder 6"/>
          <p:cNvCxnSpPr/>
          <p:nvPr/>
        </p:nvCxnSpPr>
        <p:spPr>
          <a:xfrm flipV="1">
            <a:off x="1154111" y="4396028"/>
            <a:ext cx="1" cy="217587"/>
          </a:xfrm>
          <a:prstGeom prst="line">
            <a:avLst/>
          </a:prstGeom>
          <a:ln w="698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79" y="55943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3683000"/>
            <a:ext cx="10288588" cy="1733550"/>
          </a:xfrm>
        </p:spPr>
        <p:txBody>
          <a:bodyPr anchor="t" anchorCtr="0">
            <a:normAutofit/>
          </a:bodyPr>
          <a:lstStyle/>
          <a:p>
            <a:r>
              <a:rPr lang="de-DE" sz="6000" b="1" cap="none" dirty="0" smtClean="0"/>
              <a:t>           irgendetwas</a:t>
            </a:r>
            <a:endParaRPr lang="de-DE" sz="6000" b="1" cap="none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685801"/>
            <a:ext cx="10726738" cy="1765299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de-DE" sz="3600" b="1" dirty="0" smtClean="0"/>
              <a:t>Male ein Rechteck!</a:t>
            </a:r>
          </a:p>
          <a:p>
            <a:pPr marL="0" indent="0">
              <a:buNone/>
            </a:pPr>
            <a:r>
              <a:rPr lang="de-DE" sz="3600" b="1" dirty="0" smtClean="0"/>
              <a:t>Schreibe in das Rechteck irgendetwas hinein!</a:t>
            </a:r>
          </a:p>
        </p:txBody>
      </p:sp>
      <p:sp>
        <p:nvSpPr>
          <p:cNvPr id="6" name="Rechteck 5"/>
          <p:cNvSpPr/>
          <p:nvPr/>
        </p:nvSpPr>
        <p:spPr>
          <a:xfrm>
            <a:off x="2247900" y="3390900"/>
            <a:ext cx="6045200" cy="1714500"/>
          </a:xfrm>
          <a:prstGeom prst="rect">
            <a:avLst/>
          </a:prstGeom>
          <a:noFill/>
          <a:ln w="952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123" y="5366657"/>
            <a:ext cx="2157984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18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375</Words>
  <Application>Microsoft Office PowerPoint</Application>
  <PresentationFormat>Breitbild</PresentationFormat>
  <Paragraphs>82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1" baseType="lpstr">
      <vt:lpstr>Calibri</vt:lpstr>
      <vt:lpstr>Century Gothic</vt:lpstr>
      <vt:lpstr>Wingdings 3</vt:lpstr>
      <vt:lpstr>Segment</vt:lpstr>
      <vt:lpstr>CPA-Knobel-Spiel</vt:lpstr>
      <vt:lpstr>BeiSpiel-Aufgabe</vt:lpstr>
      <vt:lpstr>PowerPoint-Präsentation</vt:lpstr>
      <vt:lpstr>Aufgabe 1</vt:lpstr>
      <vt:lpstr>_F_ _S_ _S_</vt:lpstr>
      <vt:lpstr>Aufgabe 2</vt:lpstr>
      <vt:lpstr>5 + 5 + 5 = 550</vt:lpstr>
      <vt:lpstr>Aufgabe 3</vt:lpstr>
      <vt:lpstr>           irgendetwas</vt:lpstr>
      <vt:lpstr>Aufgabe 4</vt:lpstr>
      <vt:lpstr>PowerPoint-Präsentation</vt:lpstr>
      <vt:lpstr>Aufgabe 5 </vt:lpstr>
      <vt:lpstr>PowerPoint-Präsentation</vt:lpstr>
      <vt:lpstr>Aufgabe 6</vt:lpstr>
      <vt:lpstr>Montag    Mittwoch</vt:lpstr>
      <vt:lpstr>Aufgabe 7</vt:lpstr>
      <vt:lpstr>PowerPoint-Präsentation</vt:lpstr>
      <vt:lpstr>Aufgabe 8</vt:lpstr>
      <vt:lpstr>PowerPoint-Präsentation</vt:lpstr>
      <vt:lpstr>Aufgabe 9</vt:lpstr>
      <vt:lpstr>PowerPoint-Präsentation</vt:lpstr>
      <vt:lpstr>Aufgabe 10</vt:lpstr>
      <vt:lpstr>PowerPoint-Präsentation</vt:lpstr>
      <vt:lpstr>Aufgabe 11</vt:lpstr>
      <vt:lpstr>PowerPoint-Präsentation</vt:lpstr>
      <vt:lpstr>Aufgabe 12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CPA-knobel-Spiel</dc:title>
  <dc:creator>David Buro</dc:creator>
  <cp:lastModifiedBy>David Buro</cp:lastModifiedBy>
  <cp:revision>20</cp:revision>
  <dcterms:created xsi:type="dcterms:W3CDTF">2020-04-04T07:32:30Z</dcterms:created>
  <dcterms:modified xsi:type="dcterms:W3CDTF">2020-04-04T16:34:05Z</dcterms:modified>
</cp:coreProperties>
</file>