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4" d="100"/>
          <a:sy n="54" d="100"/>
        </p:scale>
        <p:origin x="90"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nchor="ct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smtClean="0"/>
              <a:t>Titelmasterformat durch Klicken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4/5/2020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Blumen-Quiz</a:t>
            </a:r>
            <a:endParaRPr lang="de-DE" dirty="0"/>
          </a:p>
        </p:txBody>
      </p:sp>
      <p:sp>
        <p:nvSpPr>
          <p:cNvPr id="3" name="Untertitel 2"/>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402994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Stimmt </a:t>
            </a:r>
            <a:r>
              <a:rPr lang="de-DE" dirty="0"/>
              <a:t>folgende </a:t>
            </a:r>
            <a:r>
              <a:rPr lang="de-DE" dirty="0" smtClean="0"/>
              <a:t>Aussage?</a:t>
            </a:r>
            <a:endParaRPr lang="de-DE" dirty="0"/>
          </a:p>
        </p:txBody>
      </p:sp>
      <p:sp>
        <p:nvSpPr>
          <p:cNvPr id="3" name="Inhaltsplatzhalter 2"/>
          <p:cNvSpPr>
            <a:spLocks noGrp="1"/>
          </p:cNvSpPr>
          <p:nvPr>
            <p:ph idx="1"/>
          </p:nvPr>
        </p:nvSpPr>
        <p:spPr/>
        <p:txBody>
          <a:bodyPr/>
          <a:lstStyle/>
          <a:p>
            <a:r>
              <a:rPr lang="de-DE" b="1" dirty="0" smtClean="0"/>
              <a:t>Maiglöckchen sind giftig</a:t>
            </a:r>
          </a:p>
          <a:p>
            <a:r>
              <a:rPr lang="de-DE" b="1" dirty="0" smtClean="0"/>
              <a:t>Schneeglöckchen auch </a:t>
            </a:r>
            <a:endParaRPr lang="de-DE" b="1" dirty="0"/>
          </a:p>
        </p:txBody>
      </p:sp>
      <p:grpSp>
        <p:nvGrpSpPr>
          <p:cNvPr id="9" name="Gruppieren 8"/>
          <p:cNvGrpSpPr/>
          <p:nvPr/>
        </p:nvGrpSpPr>
        <p:grpSpPr>
          <a:xfrm>
            <a:off x="5143315" y="2167742"/>
            <a:ext cx="702734" cy="753533"/>
            <a:chOff x="9516533" y="1930400"/>
            <a:chExt cx="702734" cy="753533"/>
          </a:xfrm>
        </p:grpSpPr>
        <p:cxnSp>
          <p:nvCxnSpPr>
            <p:cNvPr id="6" name="Gerader Verbinder 5"/>
            <p:cNvCxnSpPr/>
            <p:nvPr/>
          </p:nvCxnSpPr>
          <p:spPr>
            <a:xfrm>
              <a:off x="9516533" y="2446867"/>
              <a:ext cx="203200" cy="237066"/>
            </a:xfrm>
            <a:prstGeom prst="line">
              <a:avLst/>
            </a:prstGeom>
            <a:ln w="1238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flipV="1">
              <a:off x="9728200" y="1930400"/>
              <a:ext cx="491067" cy="753533"/>
            </a:xfrm>
            <a:prstGeom prst="line">
              <a:avLst/>
            </a:prstGeom>
            <a:ln w="123825">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18" name="Grafik 17"/>
          <p:cNvPicPr>
            <a:picLocks noChangeAspect="1"/>
          </p:cNvPicPr>
          <p:nvPr/>
        </p:nvPicPr>
        <p:blipFill>
          <a:blip r:embed="rId2"/>
          <a:stretch>
            <a:fillRect/>
          </a:stretch>
        </p:blipFill>
        <p:spPr>
          <a:xfrm>
            <a:off x="6368152" y="1246992"/>
            <a:ext cx="4148667" cy="3111500"/>
          </a:xfrm>
          <a:prstGeom prst="rect">
            <a:avLst/>
          </a:prstGeom>
        </p:spPr>
      </p:pic>
    </p:spTree>
    <p:extLst>
      <p:ext uri="{BB962C8B-B14F-4D97-AF65-F5344CB8AC3E}">
        <p14:creationId xmlns:p14="http://schemas.microsoft.com/office/powerpoint/2010/main" val="340506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Stimmt </a:t>
            </a:r>
            <a:r>
              <a:rPr lang="de-DE" dirty="0"/>
              <a:t>folgende </a:t>
            </a:r>
            <a:r>
              <a:rPr lang="de-DE" dirty="0" smtClean="0"/>
              <a:t>Aussage?</a:t>
            </a:r>
            <a:endParaRPr lang="de-DE" dirty="0"/>
          </a:p>
        </p:txBody>
      </p:sp>
      <p:sp>
        <p:nvSpPr>
          <p:cNvPr id="3" name="Inhaltsplatzhalter 2"/>
          <p:cNvSpPr>
            <a:spLocks noGrp="1"/>
          </p:cNvSpPr>
          <p:nvPr>
            <p:ph idx="1"/>
          </p:nvPr>
        </p:nvSpPr>
        <p:spPr/>
        <p:txBody>
          <a:bodyPr/>
          <a:lstStyle/>
          <a:p>
            <a:r>
              <a:rPr lang="de-DE" b="1" dirty="0"/>
              <a:t>Hyazinthen können nur drei Blüten haben</a:t>
            </a:r>
          </a:p>
        </p:txBody>
      </p:sp>
      <p:grpSp>
        <p:nvGrpSpPr>
          <p:cNvPr id="5" name="Gruppieren 4"/>
          <p:cNvGrpSpPr/>
          <p:nvPr/>
        </p:nvGrpSpPr>
        <p:grpSpPr>
          <a:xfrm>
            <a:off x="2568101" y="2133433"/>
            <a:ext cx="540000" cy="720000"/>
            <a:chOff x="8630971" y="2167742"/>
            <a:chExt cx="540000" cy="720000"/>
          </a:xfrm>
        </p:grpSpPr>
        <p:cxnSp>
          <p:nvCxnSpPr>
            <p:cNvPr id="6" name="Gerader Verbinder 5"/>
            <p:cNvCxnSpPr/>
            <p:nvPr/>
          </p:nvCxnSpPr>
          <p:spPr>
            <a:xfrm>
              <a:off x="8630971" y="2167742"/>
              <a:ext cx="540000" cy="720000"/>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flipV="1">
              <a:off x="8630971" y="2167742"/>
              <a:ext cx="540000" cy="720000"/>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821" y="1243634"/>
            <a:ext cx="5227452" cy="2930801"/>
          </a:xfrm>
          <a:prstGeom prst="rect">
            <a:avLst/>
          </a:prstGeom>
        </p:spPr>
      </p:pic>
    </p:spTree>
    <p:extLst>
      <p:ext uri="{BB962C8B-B14F-4D97-AF65-F5344CB8AC3E}">
        <p14:creationId xmlns:p14="http://schemas.microsoft.com/office/powerpoint/2010/main" val="400102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Stimmt </a:t>
            </a:r>
            <a:r>
              <a:rPr lang="de-DE" dirty="0"/>
              <a:t>folgende </a:t>
            </a:r>
            <a:r>
              <a:rPr lang="de-DE" dirty="0" smtClean="0"/>
              <a:t>Aussage?</a:t>
            </a:r>
            <a:endParaRPr lang="de-DE" dirty="0"/>
          </a:p>
        </p:txBody>
      </p:sp>
      <p:sp>
        <p:nvSpPr>
          <p:cNvPr id="3" name="Inhaltsplatzhalter 2"/>
          <p:cNvSpPr>
            <a:spLocks noGrp="1"/>
          </p:cNvSpPr>
          <p:nvPr>
            <p:ph idx="1"/>
          </p:nvPr>
        </p:nvSpPr>
        <p:spPr/>
        <p:txBody>
          <a:bodyPr/>
          <a:lstStyle/>
          <a:p>
            <a:r>
              <a:rPr lang="de-DE" b="1" dirty="0" err="1" smtClean="0"/>
              <a:t>Galantamin</a:t>
            </a:r>
            <a:r>
              <a:rPr lang="de-DE" b="1" dirty="0"/>
              <a:t>, ein Inhaltsstoff des Schneeglöckchen, wird als Mittel gegen </a:t>
            </a:r>
            <a:r>
              <a:rPr lang="de-DE" b="1" dirty="0" smtClean="0"/>
              <a:t>Demenz eingesetzt</a:t>
            </a:r>
          </a:p>
          <a:p>
            <a:endParaRPr lang="de-DE" b="1" dirty="0"/>
          </a:p>
          <a:p>
            <a:endParaRPr lang="de-DE" b="1" dirty="0" smtClean="0"/>
          </a:p>
          <a:p>
            <a:endParaRPr lang="de-DE" b="1" dirty="0"/>
          </a:p>
          <a:p>
            <a:endParaRPr lang="de-DE" b="1" dirty="0"/>
          </a:p>
        </p:txBody>
      </p:sp>
      <p:grpSp>
        <p:nvGrpSpPr>
          <p:cNvPr id="5" name="Gruppieren 4"/>
          <p:cNvGrpSpPr/>
          <p:nvPr/>
        </p:nvGrpSpPr>
        <p:grpSpPr>
          <a:xfrm>
            <a:off x="9506594" y="1879507"/>
            <a:ext cx="702734" cy="753533"/>
            <a:chOff x="9516533" y="1930400"/>
            <a:chExt cx="702734" cy="753533"/>
          </a:xfrm>
        </p:grpSpPr>
        <p:cxnSp>
          <p:nvCxnSpPr>
            <p:cNvPr id="6" name="Gerader Verbinder 5"/>
            <p:cNvCxnSpPr/>
            <p:nvPr/>
          </p:nvCxnSpPr>
          <p:spPr>
            <a:xfrm>
              <a:off x="9516533" y="2446867"/>
              <a:ext cx="203200" cy="237066"/>
            </a:xfrm>
            <a:prstGeom prst="line">
              <a:avLst/>
            </a:prstGeom>
            <a:ln w="1238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flipV="1">
              <a:off x="9728200" y="1930400"/>
              <a:ext cx="491067" cy="753533"/>
            </a:xfrm>
            <a:prstGeom prst="line">
              <a:avLst/>
            </a:prstGeom>
            <a:ln w="123825">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8" name="Grafik 7"/>
          <p:cNvPicPr>
            <a:picLocks noChangeAspect="1"/>
          </p:cNvPicPr>
          <p:nvPr/>
        </p:nvPicPr>
        <p:blipFill>
          <a:blip r:embed="rId2"/>
          <a:stretch>
            <a:fillRect/>
          </a:stretch>
        </p:blipFill>
        <p:spPr>
          <a:xfrm>
            <a:off x="5109989" y="2104881"/>
            <a:ext cx="2928248" cy="2196186"/>
          </a:xfrm>
          <a:prstGeom prst="rect">
            <a:avLst/>
          </a:prstGeom>
        </p:spPr>
      </p:pic>
    </p:spTree>
    <p:extLst>
      <p:ext uri="{BB962C8B-B14F-4D97-AF65-F5344CB8AC3E}">
        <p14:creationId xmlns:p14="http://schemas.microsoft.com/office/powerpoint/2010/main" val="264512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Stimmt </a:t>
            </a:r>
            <a:r>
              <a:rPr lang="de-DE" dirty="0"/>
              <a:t>folgende </a:t>
            </a:r>
            <a:r>
              <a:rPr lang="de-DE" dirty="0" smtClean="0"/>
              <a:t>Aussage?</a:t>
            </a:r>
            <a:endParaRPr lang="de-DE" dirty="0"/>
          </a:p>
        </p:txBody>
      </p:sp>
      <p:sp>
        <p:nvSpPr>
          <p:cNvPr id="3" name="Inhaltsplatzhalter 2"/>
          <p:cNvSpPr>
            <a:spLocks noGrp="1"/>
          </p:cNvSpPr>
          <p:nvPr>
            <p:ph idx="1"/>
          </p:nvPr>
        </p:nvSpPr>
        <p:spPr/>
        <p:txBody>
          <a:bodyPr/>
          <a:lstStyle/>
          <a:p>
            <a:r>
              <a:rPr lang="de-DE" b="1" dirty="0" smtClean="0"/>
              <a:t>Eine </a:t>
            </a:r>
            <a:r>
              <a:rPr lang="de-DE" b="1" dirty="0"/>
              <a:t>Narzisse, kann bis zu zwanzig Blüten haben </a:t>
            </a:r>
            <a:endParaRPr lang="de-DE" b="1" dirty="0" smtClean="0"/>
          </a:p>
          <a:p>
            <a:endParaRPr lang="de-DE" b="1" dirty="0"/>
          </a:p>
          <a:p>
            <a:endParaRPr lang="de-DE" b="1" dirty="0" smtClean="0"/>
          </a:p>
          <a:p>
            <a:endParaRPr lang="de-DE" b="1" dirty="0"/>
          </a:p>
        </p:txBody>
      </p:sp>
      <p:grpSp>
        <p:nvGrpSpPr>
          <p:cNvPr id="5" name="Gruppieren 4"/>
          <p:cNvGrpSpPr/>
          <p:nvPr/>
        </p:nvGrpSpPr>
        <p:grpSpPr>
          <a:xfrm>
            <a:off x="7844860" y="1437842"/>
            <a:ext cx="702734" cy="753533"/>
            <a:chOff x="9516533" y="1930400"/>
            <a:chExt cx="702734" cy="753533"/>
          </a:xfrm>
        </p:grpSpPr>
        <p:cxnSp>
          <p:nvCxnSpPr>
            <p:cNvPr id="6" name="Gerader Verbinder 5"/>
            <p:cNvCxnSpPr/>
            <p:nvPr/>
          </p:nvCxnSpPr>
          <p:spPr>
            <a:xfrm>
              <a:off x="9516533" y="2446867"/>
              <a:ext cx="203200" cy="237066"/>
            </a:xfrm>
            <a:prstGeom prst="line">
              <a:avLst/>
            </a:prstGeom>
            <a:ln w="1238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flipV="1">
              <a:off x="9728200" y="1930400"/>
              <a:ext cx="491067" cy="753533"/>
            </a:xfrm>
            <a:prstGeom prst="line">
              <a:avLst/>
            </a:prstGeom>
            <a:ln w="123825">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8" name="Grafik 7"/>
          <p:cNvPicPr>
            <a:picLocks noChangeAspect="1"/>
          </p:cNvPicPr>
          <p:nvPr/>
        </p:nvPicPr>
        <p:blipFill>
          <a:blip r:embed="rId2"/>
          <a:stretch>
            <a:fillRect/>
          </a:stretch>
        </p:blipFill>
        <p:spPr>
          <a:xfrm>
            <a:off x="2503417" y="2191375"/>
            <a:ext cx="4670425" cy="2626157"/>
          </a:xfrm>
          <a:prstGeom prst="rect">
            <a:avLst/>
          </a:prstGeom>
        </p:spPr>
      </p:pic>
    </p:spTree>
    <p:extLst>
      <p:ext uri="{BB962C8B-B14F-4D97-AF65-F5344CB8AC3E}">
        <p14:creationId xmlns:p14="http://schemas.microsoft.com/office/powerpoint/2010/main" val="422004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Stimmt </a:t>
            </a:r>
            <a:r>
              <a:rPr lang="de-DE" dirty="0"/>
              <a:t>folgende </a:t>
            </a:r>
            <a:r>
              <a:rPr lang="de-DE" dirty="0" smtClean="0"/>
              <a:t>Aussage?</a:t>
            </a:r>
            <a:endParaRPr lang="de-DE" dirty="0"/>
          </a:p>
        </p:txBody>
      </p:sp>
      <p:sp>
        <p:nvSpPr>
          <p:cNvPr id="3" name="Inhaltsplatzhalter 2"/>
          <p:cNvSpPr>
            <a:spLocks noGrp="1"/>
          </p:cNvSpPr>
          <p:nvPr>
            <p:ph idx="1"/>
          </p:nvPr>
        </p:nvSpPr>
        <p:spPr/>
        <p:txBody>
          <a:bodyPr/>
          <a:lstStyle/>
          <a:p>
            <a:r>
              <a:rPr lang="de-DE" b="1" dirty="0" err="1"/>
              <a:t>Glockuline</a:t>
            </a:r>
            <a:r>
              <a:rPr lang="de-DE" b="1" dirty="0"/>
              <a:t>, ein Inhaltsstoff der Narzisse, wird als Mittel gegen Blasenentzündungen </a:t>
            </a:r>
            <a:r>
              <a:rPr lang="de-DE" b="1" dirty="0" smtClean="0"/>
              <a:t>eingesetzt </a:t>
            </a:r>
          </a:p>
          <a:p>
            <a:endParaRPr lang="de-DE" b="1" dirty="0"/>
          </a:p>
          <a:p>
            <a:endParaRPr lang="de-DE" b="1" dirty="0" smtClean="0"/>
          </a:p>
          <a:p>
            <a:endParaRPr lang="de-DE" b="1" dirty="0"/>
          </a:p>
        </p:txBody>
      </p:sp>
      <p:grpSp>
        <p:nvGrpSpPr>
          <p:cNvPr id="5" name="Gruppieren 4"/>
          <p:cNvGrpSpPr/>
          <p:nvPr/>
        </p:nvGrpSpPr>
        <p:grpSpPr>
          <a:xfrm>
            <a:off x="4011484" y="1498433"/>
            <a:ext cx="540000" cy="720000"/>
            <a:chOff x="8630971" y="2167742"/>
            <a:chExt cx="540000" cy="720000"/>
          </a:xfrm>
        </p:grpSpPr>
        <p:cxnSp>
          <p:nvCxnSpPr>
            <p:cNvPr id="6" name="Gerader Verbinder 5"/>
            <p:cNvCxnSpPr/>
            <p:nvPr/>
          </p:nvCxnSpPr>
          <p:spPr>
            <a:xfrm>
              <a:off x="8630971" y="2167742"/>
              <a:ext cx="540000" cy="720000"/>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flipV="1">
              <a:off x="8630971" y="2167742"/>
              <a:ext cx="540000" cy="720000"/>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 name="Grafik 7"/>
          <p:cNvPicPr>
            <a:picLocks noChangeAspect="1"/>
          </p:cNvPicPr>
          <p:nvPr/>
        </p:nvPicPr>
        <p:blipFill>
          <a:blip r:embed="rId2"/>
          <a:stretch>
            <a:fillRect/>
          </a:stretch>
        </p:blipFill>
        <p:spPr>
          <a:xfrm>
            <a:off x="4951412" y="2403337"/>
            <a:ext cx="4322641" cy="2430600"/>
          </a:xfrm>
          <a:prstGeom prst="rect">
            <a:avLst/>
          </a:prstGeom>
        </p:spPr>
      </p:pic>
    </p:spTree>
    <p:extLst>
      <p:ext uri="{BB962C8B-B14F-4D97-AF65-F5344CB8AC3E}">
        <p14:creationId xmlns:p14="http://schemas.microsoft.com/office/powerpoint/2010/main" val="359678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7238263" y="152400"/>
            <a:ext cx="4584700" cy="4584700"/>
          </a:xfrm>
          <a:prstGeom prst="rect">
            <a:avLst/>
          </a:prstGeom>
        </p:spPr>
      </p:pic>
      <p:sp>
        <p:nvSpPr>
          <p:cNvPr id="2" name="Titel 1"/>
          <p:cNvSpPr>
            <a:spLocks noGrp="1"/>
          </p:cNvSpPr>
          <p:nvPr>
            <p:ph type="title"/>
          </p:nvPr>
        </p:nvSpPr>
        <p:spPr/>
        <p:txBody>
          <a:bodyPr/>
          <a:lstStyle/>
          <a:p>
            <a:r>
              <a:rPr lang="de-DE" dirty="0" smtClean="0"/>
              <a:t>Stimmt </a:t>
            </a:r>
            <a:r>
              <a:rPr lang="de-DE" dirty="0"/>
              <a:t>folgende </a:t>
            </a:r>
            <a:r>
              <a:rPr lang="de-DE" dirty="0" smtClean="0"/>
              <a:t>Aussage?</a:t>
            </a:r>
            <a:endParaRPr lang="de-DE" dirty="0"/>
          </a:p>
        </p:txBody>
      </p:sp>
      <p:sp>
        <p:nvSpPr>
          <p:cNvPr id="3" name="Inhaltsplatzhalter 2"/>
          <p:cNvSpPr>
            <a:spLocks noGrp="1"/>
          </p:cNvSpPr>
          <p:nvPr>
            <p:ph idx="1"/>
          </p:nvPr>
        </p:nvSpPr>
        <p:spPr/>
        <p:txBody>
          <a:bodyPr/>
          <a:lstStyle/>
          <a:p>
            <a:r>
              <a:rPr lang="de-DE" b="1" dirty="0"/>
              <a:t>Tulpen können sich durch Zwiebeln vermehren </a:t>
            </a:r>
          </a:p>
        </p:txBody>
      </p:sp>
      <p:grpSp>
        <p:nvGrpSpPr>
          <p:cNvPr id="5" name="Gruppieren 4"/>
          <p:cNvGrpSpPr/>
          <p:nvPr/>
        </p:nvGrpSpPr>
        <p:grpSpPr>
          <a:xfrm>
            <a:off x="7492263" y="2116666"/>
            <a:ext cx="702734" cy="753533"/>
            <a:chOff x="9516533" y="1930400"/>
            <a:chExt cx="702734" cy="753533"/>
          </a:xfrm>
        </p:grpSpPr>
        <p:cxnSp>
          <p:nvCxnSpPr>
            <p:cNvPr id="6" name="Gerader Verbinder 5"/>
            <p:cNvCxnSpPr/>
            <p:nvPr/>
          </p:nvCxnSpPr>
          <p:spPr>
            <a:xfrm>
              <a:off x="9516533" y="2446867"/>
              <a:ext cx="203200" cy="237066"/>
            </a:xfrm>
            <a:prstGeom prst="line">
              <a:avLst/>
            </a:prstGeom>
            <a:ln w="1238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flipV="1">
              <a:off x="9728200" y="1930400"/>
              <a:ext cx="491067" cy="753533"/>
            </a:xfrm>
            <a:prstGeom prst="line">
              <a:avLst/>
            </a:prstGeom>
            <a:ln w="123825">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089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Stimmt </a:t>
            </a:r>
            <a:r>
              <a:rPr lang="de-DE" dirty="0"/>
              <a:t>folgende </a:t>
            </a:r>
            <a:r>
              <a:rPr lang="de-DE" dirty="0" smtClean="0"/>
              <a:t>Aussage?</a:t>
            </a:r>
            <a:endParaRPr lang="de-DE" dirty="0"/>
          </a:p>
        </p:txBody>
      </p:sp>
      <p:sp>
        <p:nvSpPr>
          <p:cNvPr id="3" name="Inhaltsplatzhalter 2"/>
          <p:cNvSpPr>
            <a:spLocks noGrp="1"/>
          </p:cNvSpPr>
          <p:nvPr>
            <p:ph idx="1"/>
          </p:nvPr>
        </p:nvSpPr>
        <p:spPr/>
        <p:txBody>
          <a:bodyPr/>
          <a:lstStyle/>
          <a:p>
            <a:r>
              <a:rPr lang="de-DE" b="1" dirty="0"/>
              <a:t>Die Blüten der Tulpe kann man als Salat essen </a:t>
            </a:r>
          </a:p>
        </p:txBody>
      </p:sp>
      <p:grpSp>
        <p:nvGrpSpPr>
          <p:cNvPr id="6" name="Gruppieren 5"/>
          <p:cNvGrpSpPr/>
          <p:nvPr/>
        </p:nvGrpSpPr>
        <p:grpSpPr>
          <a:xfrm>
            <a:off x="3293658" y="2133433"/>
            <a:ext cx="540000" cy="720000"/>
            <a:chOff x="8630971" y="2167742"/>
            <a:chExt cx="540000" cy="720000"/>
          </a:xfrm>
        </p:grpSpPr>
        <p:cxnSp>
          <p:nvCxnSpPr>
            <p:cNvPr id="7" name="Gerader Verbinder 6"/>
            <p:cNvCxnSpPr/>
            <p:nvPr/>
          </p:nvCxnSpPr>
          <p:spPr>
            <a:xfrm>
              <a:off x="8630971" y="2167742"/>
              <a:ext cx="540000" cy="720000"/>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flipV="1">
              <a:off x="8630971" y="2167742"/>
              <a:ext cx="540000" cy="720000"/>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9" name="Grafik 8"/>
          <p:cNvPicPr>
            <a:picLocks noChangeAspect="1"/>
          </p:cNvPicPr>
          <p:nvPr/>
        </p:nvPicPr>
        <p:blipFill rotWithShape="1">
          <a:blip r:embed="rId2">
            <a:extLst>
              <a:ext uri="{28A0092B-C50C-407E-A947-70E740481C1C}">
                <a14:useLocalDpi xmlns:a14="http://schemas.microsoft.com/office/drawing/2010/main" val="0"/>
              </a:ext>
            </a:extLst>
          </a:blip>
          <a:srcRect l="6207" t="15926" r="5928" b="15556"/>
          <a:stretch/>
        </p:blipFill>
        <p:spPr>
          <a:xfrm>
            <a:off x="7540837" y="237233"/>
            <a:ext cx="4003463" cy="2616200"/>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837" y="2819400"/>
            <a:ext cx="4003463" cy="3002597"/>
          </a:xfrm>
          <a:prstGeom prst="rect">
            <a:avLst/>
          </a:prstGeom>
        </p:spPr>
      </p:pic>
    </p:spTree>
    <p:extLst>
      <p:ext uri="{BB962C8B-B14F-4D97-AF65-F5344CB8AC3E}">
        <p14:creationId xmlns:p14="http://schemas.microsoft.com/office/powerpoint/2010/main" val="21649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684212" y="685800"/>
            <a:ext cx="10313988" cy="3615267"/>
          </a:xfrm>
        </p:spPr>
        <p:txBody>
          <a:bodyPr/>
          <a:lstStyle/>
          <a:p>
            <a:endParaRPr lang="de-DE"/>
          </a:p>
        </p:txBody>
      </p:sp>
    </p:spTree>
    <p:extLst>
      <p:ext uri="{BB962C8B-B14F-4D97-AF65-F5344CB8AC3E}">
        <p14:creationId xmlns:p14="http://schemas.microsoft.com/office/powerpoint/2010/main" val="70296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4211" y="1100666"/>
            <a:ext cx="9103255" cy="1464733"/>
          </a:xfrm>
        </p:spPr>
        <p:txBody>
          <a:bodyPr/>
          <a:lstStyle/>
          <a:p>
            <a:r>
              <a:rPr lang="de-DE" dirty="0" smtClean="0"/>
              <a:t>Fragen zum Blumen-Quiz</a:t>
            </a:r>
            <a:endParaRPr lang="de-DE" dirty="0"/>
          </a:p>
        </p:txBody>
      </p:sp>
      <p:sp>
        <p:nvSpPr>
          <p:cNvPr id="3" name="Untertitel 2"/>
          <p:cNvSpPr>
            <a:spLocks noGrp="1"/>
          </p:cNvSpPr>
          <p:nvPr>
            <p:ph type="subTitle" idx="1"/>
          </p:nvPr>
        </p:nvSpPr>
        <p:spPr>
          <a:xfrm>
            <a:off x="684212" y="2751666"/>
            <a:ext cx="6400800" cy="1947333"/>
          </a:xfrm>
        </p:spPr>
        <p:txBody>
          <a:bodyPr/>
          <a:lstStyle/>
          <a:p>
            <a:endParaRPr lang="de-DE"/>
          </a:p>
        </p:txBody>
      </p:sp>
    </p:spTree>
    <p:extLst>
      <p:ext uri="{BB962C8B-B14F-4D97-AF65-F5344CB8AC3E}">
        <p14:creationId xmlns:p14="http://schemas.microsoft.com/office/powerpoint/2010/main" val="4127084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Welche Blumen werden gepflanzt, um den Boden von Schadstoffen zu reinigen</a:t>
            </a:r>
            <a:r>
              <a:rPr lang="de-DE" dirty="0" smtClean="0"/>
              <a:t>?</a:t>
            </a:r>
            <a:endParaRPr lang="de-DE" dirty="0"/>
          </a:p>
        </p:txBody>
      </p:sp>
      <p:sp>
        <p:nvSpPr>
          <p:cNvPr id="3" name="Inhaltsplatzhalter 2"/>
          <p:cNvSpPr>
            <a:spLocks noGrp="1"/>
          </p:cNvSpPr>
          <p:nvPr>
            <p:ph idx="1"/>
          </p:nvPr>
        </p:nvSpPr>
        <p:spPr>
          <a:xfrm>
            <a:off x="684212" y="685800"/>
            <a:ext cx="3041121" cy="3615267"/>
          </a:xfrm>
        </p:spPr>
        <p:txBody>
          <a:bodyPr/>
          <a:lstStyle/>
          <a:p>
            <a:r>
              <a:rPr lang="de-DE" b="1" dirty="0"/>
              <a:t>a) </a:t>
            </a:r>
            <a:r>
              <a:rPr lang="de-DE" b="1" dirty="0" smtClean="0"/>
              <a:t>Sonnenblumen</a:t>
            </a:r>
            <a:endParaRPr lang="de-DE" b="1" dirty="0"/>
          </a:p>
          <a:p>
            <a:r>
              <a:rPr lang="de-DE" b="1" dirty="0"/>
              <a:t>b) </a:t>
            </a:r>
            <a:r>
              <a:rPr lang="de-DE" b="1" dirty="0" smtClean="0"/>
              <a:t>Rosen</a:t>
            </a:r>
            <a:endParaRPr lang="de-DE" b="1" dirty="0"/>
          </a:p>
          <a:p>
            <a:r>
              <a:rPr lang="de-DE" b="1" dirty="0"/>
              <a:t>c) </a:t>
            </a:r>
            <a:r>
              <a:rPr lang="de-DE" b="1" dirty="0" err="1" smtClean="0"/>
              <a:t>Veilenhen</a:t>
            </a:r>
            <a:endParaRPr lang="de-DE" b="1" dirty="0"/>
          </a:p>
          <a:p>
            <a:r>
              <a:rPr lang="de-DE" b="1" dirty="0"/>
              <a:t>d) Raps</a:t>
            </a:r>
          </a:p>
          <a:p>
            <a:pPr marL="0" indent="0">
              <a:buNone/>
            </a:pPr>
            <a:endParaRPr lang="de-DE" dirty="0"/>
          </a:p>
        </p:txBody>
      </p:sp>
      <p:sp>
        <p:nvSpPr>
          <p:cNvPr id="4" name="Textfeld 3"/>
          <p:cNvSpPr txBox="1"/>
          <p:nvPr/>
        </p:nvSpPr>
        <p:spPr>
          <a:xfrm>
            <a:off x="3725333" y="646774"/>
            <a:ext cx="4186767" cy="2954655"/>
          </a:xfrm>
          <a:prstGeom prst="rect">
            <a:avLst/>
          </a:prstGeom>
          <a:noFill/>
        </p:spPr>
        <p:txBody>
          <a:bodyPr wrap="square" rtlCol="0">
            <a:spAutoFit/>
          </a:bodyPr>
          <a:lstStyle/>
          <a:p>
            <a:r>
              <a:rPr lang="de-DE" sz="2400" b="1" dirty="0">
                <a:solidFill>
                  <a:srgbClr val="FFFF00"/>
                </a:solidFill>
              </a:rPr>
              <a:t>Sonnenblumen</a:t>
            </a:r>
            <a:r>
              <a:rPr lang="de-DE" b="1" dirty="0">
                <a:solidFill>
                  <a:schemeClr val="accent6">
                    <a:lumMod val="75000"/>
                  </a:schemeClr>
                </a:solidFill>
              </a:rPr>
              <a:t> sollen nach Meinung jugoslawischer Forscher mit Uran verseuchte Äcker reinigen. Zwar nehmen auch Mais und Soja das Schwermetall auf, doch Sonnenblumen wachsen schneller und reichern in ihrem Gewebe besonders viel Uran an. Dadurch säubern sie Böden zwei bis drei Mal schneller als Mais und Soja</a:t>
            </a:r>
            <a:r>
              <a:rPr lang="de-DE" b="1" dirty="0" smtClean="0">
                <a:solidFill>
                  <a:schemeClr val="accent6">
                    <a:lumMod val="75000"/>
                  </a:schemeClr>
                </a:solidFill>
              </a:rPr>
              <a:t>.</a:t>
            </a:r>
            <a:endParaRPr lang="de-DE" b="1" dirty="0">
              <a:solidFill>
                <a:schemeClr val="accent6">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24358"/>
            <a:ext cx="3778318" cy="2131942"/>
          </a:xfrm>
          <a:prstGeom prst="rect">
            <a:avLst/>
          </a:prstGeom>
        </p:spPr>
      </p:pic>
    </p:spTree>
    <p:extLst>
      <p:ext uri="{BB962C8B-B14F-4D97-AF65-F5344CB8AC3E}">
        <p14:creationId xmlns:p14="http://schemas.microsoft.com/office/powerpoint/2010/main" val="14138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Welche Blume blüht </a:t>
            </a:r>
            <a:r>
              <a:rPr lang="de-DE" b="1" dirty="0"/>
              <a:t>nicht</a:t>
            </a:r>
            <a:r>
              <a:rPr lang="de-DE" dirty="0"/>
              <a:t> im Frühling</a:t>
            </a:r>
            <a:r>
              <a:rPr lang="de-DE" dirty="0" smtClean="0"/>
              <a:t>?</a:t>
            </a:r>
            <a:endParaRPr lang="de-DE" dirty="0"/>
          </a:p>
        </p:txBody>
      </p:sp>
      <p:sp>
        <p:nvSpPr>
          <p:cNvPr id="3" name="Inhaltsplatzhalter 2"/>
          <p:cNvSpPr>
            <a:spLocks noGrp="1"/>
          </p:cNvSpPr>
          <p:nvPr>
            <p:ph idx="1"/>
          </p:nvPr>
        </p:nvSpPr>
        <p:spPr/>
        <p:txBody>
          <a:bodyPr/>
          <a:lstStyle/>
          <a:p>
            <a:r>
              <a:rPr lang="de-DE" b="1" dirty="0"/>
              <a:t>a) Tulpe</a:t>
            </a:r>
          </a:p>
          <a:p>
            <a:r>
              <a:rPr lang="de-DE" b="1" dirty="0"/>
              <a:t>b) Narzisse</a:t>
            </a:r>
          </a:p>
          <a:p>
            <a:r>
              <a:rPr lang="de-DE" b="1" dirty="0"/>
              <a:t>c) </a:t>
            </a:r>
            <a:r>
              <a:rPr lang="de-DE" b="1" dirty="0" smtClean="0"/>
              <a:t>Sonnenblume</a:t>
            </a:r>
            <a:endParaRPr lang="de-DE" b="1" dirty="0"/>
          </a:p>
        </p:txBody>
      </p:sp>
      <p:sp>
        <p:nvSpPr>
          <p:cNvPr id="4" name="Textfeld 3"/>
          <p:cNvSpPr txBox="1"/>
          <p:nvPr/>
        </p:nvSpPr>
        <p:spPr>
          <a:xfrm>
            <a:off x="3810000" y="2150533"/>
            <a:ext cx="2413000" cy="461665"/>
          </a:xfrm>
          <a:prstGeom prst="rect">
            <a:avLst/>
          </a:prstGeom>
          <a:noFill/>
        </p:spPr>
        <p:txBody>
          <a:bodyPr wrap="square" rtlCol="0">
            <a:spAutoFit/>
          </a:bodyPr>
          <a:lstStyle/>
          <a:p>
            <a:r>
              <a:rPr lang="de-DE" sz="2400" b="1" dirty="0" smtClean="0">
                <a:solidFill>
                  <a:srgbClr val="FFFF00"/>
                </a:solidFill>
              </a:rPr>
              <a:t>Sonnenblume</a:t>
            </a:r>
            <a:endParaRPr lang="de-DE" b="1" dirty="0">
              <a:solidFill>
                <a:schemeClr val="accent6">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332" y="230831"/>
            <a:ext cx="4301067" cy="4301067"/>
          </a:xfrm>
          <a:prstGeom prst="rect">
            <a:avLst/>
          </a:prstGeom>
        </p:spPr>
      </p:pic>
    </p:spTree>
    <p:extLst>
      <p:ext uri="{BB962C8B-B14F-4D97-AF65-F5344CB8AC3E}">
        <p14:creationId xmlns:p14="http://schemas.microsoft.com/office/powerpoint/2010/main" val="170563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Welches Land ist für die Tulpenblüte bekannt?</a:t>
            </a:r>
          </a:p>
        </p:txBody>
      </p:sp>
      <p:sp>
        <p:nvSpPr>
          <p:cNvPr id="3" name="Inhaltsplatzhalter 2"/>
          <p:cNvSpPr>
            <a:spLocks noGrp="1"/>
          </p:cNvSpPr>
          <p:nvPr>
            <p:ph idx="1"/>
          </p:nvPr>
        </p:nvSpPr>
        <p:spPr/>
        <p:txBody>
          <a:bodyPr/>
          <a:lstStyle/>
          <a:p>
            <a:r>
              <a:rPr lang="de-DE" b="1" dirty="0"/>
              <a:t>a) Frankreich</a:t>
            </a:r>
          </a:p>
          <a:p>
            <a:r>
              <a:rPr lang="de-DE" b="1" dirty="0"/>
              <a:t>b) Holland </a:t>
            </a:r>
            <a:endParaRPr lang="de-DE" b="1" dirty="0" smtClean="0"/>
          </a:p>
          <a:p>
            <a:r>
              <a:rPr lang="de-DE" b="1" dirty="0" smtClean="0"/>
              <a:t>c</a:t>
            </a:r>
            <a:r>
              <a:rPr lang="de-DE" b="1" dirty="0"/>
              <a:t>) Belgien</a:t>
            </a:r>
          </a:p>
        </p:txBody>
      </p:sp>
      <p:sp>
        <p:nvSpPr>
          <p:cNvPr id="4" name="Textfeld 3"/>
          <p:cNvSpPr txBox="1"/>
          <p:nvPr/>
        </p:nvSpPr>
        <p:spPr>
          <a:xfrm>
            <a:off x="3733800" y="1362902"/>
            <a:ext cx="1498600" cy="461665"/>
          </a:xfrm>
          <a:prstGeom prst="rect">
            <a:avLst/>
          </a:prstGeom>
          <a:noFill/>
        </p:spPr>
        <p:txBody>
          <a:bodyPr wrap="square" rtlCol="0">
            <a:spAutoFit/>
          </a:bodyPr>
          <a:lstStyle/>
          <a:p>
            <a:r>
              <a:rPr lang="de-DE" sz="2400" b="1" dirty="0" smtClean="0">
                <a:solidFill>
                  <a:srgbClr val="FFFF00"/>
                </a:solidFill>
              </a:rPr>
              <a:t>Holland</a:t>
            </a:r>
            <a:endParaRPr lang="de-DE" b="1" dirty="0">
              <a:solidFill>
                <a:schemeClr val="accent6">
                  <a:lumMod val="75000"/>
                </a:schemeClr>
              </a:solidFill>
            </a:endParaRPr>
          </a:p>
        </p:txBody>
      </p:sp>
      <p:pic>
        <p:nvPicPr>
          <p:cNvPr id="7" name="Grafik 6"/>
          <p:cNvPicPr>
            <a:picLocks noChangeAspect="1"/>
          </p:cNvPicPr>
          <p:nvPr/>
        </p:nvPicPr>
        <p:blipFill>
          <a:blip r:embed="rId2"/>
          <a:stretch>
            <a:fillRect/>
          </a:stretch>
        </p:blipFill>
        <p:spPr>
          <a:xfrm>
            <a:off x="2914702" y="1871133"/>
            <a:ext cx="7638997" cy="2383367"/>
          </a:xfrm>
          <a:prstGeom prst="rect">
            <a:avLst/>
          </a:prstGeom>
        </p:spPr>
      </p:pic>
    </p:spTree>
    <p:extLst>
      <p:ext uri="{BB962C8B-B14F-4D97-AF65-F5344CB8AC3E}">
        <p14:creationId xmlns:p14="http://schemas.microsoft.com/office/powerpoint/2010/main" val="654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Wann blühen Hyazinthen in der Regel?</a:t>
            </a:r>
          </a:p>
        </p:txBody>
      </p:sp>
      <p:sp>
        <p:nvSpPr>
          <p:cNvPr id="3" name="Inhaltsplatzhalter 2"/>
          <p:cNvSpPr>
            <a:spLocks noGrp="1"/>
          </p:cNvSpPr>
          <p:nvPr>
            <p:ph idx="1"/>
          </p:nvPr>
        </p:nvSpPr>
        <p:spPr/>
        <p:txBody>
          <a:bodyPr/>
          <a:lstStyle/>
          <a:p>
            <a:r>
              <a:rPr lang="de-DE" b="1" dirty="0" smtClean="0"/>
              <a:t>a) Mai-August</a:t>
            </a:r>
          </a:p>
          <a:p>
            <a:r>
              <a:rPr lang="de-DE" b="1" dirty="0" smtClean="0"/>
              <a:t>b</a:t>
            </a:r>
            <a:r>
              <a:rPr lang="de-DE" b="1" dirty="0"/>
              <a:t>) März bis April </a:t>
            </a:r>
            <a:endParaRPr lang="de-DE" b="1" dirty="0" smtClean="0"/>
          </a:p>
          <a:p>
            <a:r>
              <a:rPr lang="de-DE" b="1" dirty="0" smtClean="0"/>
              <a:t>c) Februar bis März</a:t>
            </a:r>
          </a:p>
          <a:p>
            <a:endParaRPr lang="de-DE" dirty="0"/>
          </a:p>
        </p:txBody>
      </p:sp>
      <p:sp>
        <p:nvSpPr>
          <p:cNvPr id="4" name="Textfeld 3"/>
          <p:cNvSpPr txBox="1"/>
          <p:nvPr/>
        </p:nvSpPr>
        <p:spPr>
          <a:xfrm>
            <a:off x="3767667" y="2031768"/>
            <a:ext cx="2192866" cy="461665"/>
          </a:xfrm>
          <a:prstGeom prst="rect">
            <a:avLst/>
          </a:prstGeom>
          <a:noFill/>
        </p:spPr>
        <p:txBody>
          <a:bodyPr wrap="square" rtlCol="0">
            <a:spAutoFit/>
          </a:bodyPr>
          <a:lstStyle/>
          <a:p>
            <a:r>
              <a:rPr lang="de-DE" sz="2400" b="1" dirty="0" smtClean="0">
                <a:solidFill>
                  <a:srgbClr val="FFFF00"/>
                </a:solidFill>
              </a:rPr>
              <a:t>März bis April</a:t>
            </a:r>
            <a:endParaRPr lang="de-DE" b="1" dirty="0">
              <a:solidFill>
                <a:schemeClr val="accent6">
                  <a:lumMod val="75000"/>
                </a:schemeClr>
              </a:solidFill>
            </a:endParaRPr>
          </a:p>
        </p:txBody>
      </p:sp>
      <p:pic>
        <p:nvPicPr>
          <p:cNvPr id="6" name="Grafik 5"/>
          <p:cNvPicPr>
            <a:picLocks noChangeAspect="1"/>
          </p:cNvPicPr>
          <p:nvPr/>
        </p:nvPicPr>
        <p:blipFill>
          <a:blip r:embed="rId2"/>
          <a:stretch>
            <a:fillRect/>
          </a:stretch>
        </p:blipFill>
        <p:spPr>
          <a:xfrm>
            <a:off x="6518010" y="515143"/>
            <a:ext cx="3972190" cy="3972190"/>
          </a:xfrm>
          <a:prstGeom prst="rect">
            <a:avLst/>
          </a:prstGeom>
        </p:spPr>
      </p:pic>
    </p:spTree>
    <p:extLst>
      <p:ext uri="{BB962C8B-B14F-4D97-AF65-F5344CB8AC3E}">
        <p14:creationId xmlns:p14="http://schemas.microsoft.com/office/powerpoint/2010/main" val="236504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In welcher Farbe gibt es Tulpen (noch) nicht</a:t>
            </a:r>
            <a:r>
              <a:rPr lang="de-DE" dirty="0" smtClean="0"/>
              <a:t>?</a:t>
            </a:r>
            <a:endParaRPr lang="de-DE" dirty="0"/>
          </a:p>
        </p:txBody>
      </p:sp>
      <p:sp>
        <p:nvSpPr>
          <p:cNvPr id="3" name="Inhaltsplatzhalter 2"/>
          <p:cNvSpPr>
            <a:spLocks noGrp="1"/>
          </p:cNvSpPr>
          <p:nvPr>
            <p:ph idx="1"/>
          </p:nvPr>
        </p:nvSpPr>
        <p:spPr/>
        <p:txBody>
          <a:bodyPr/>
          <a:lstStyle/>
          <a:p>
            <a:r>
              <a:rPr lang="de-DE" b="1" dirty="0"/>
              <a:t>a) braun </a:t>
            </a:r>
            <a:endParaRPr lang="de-DE" b="1" dirty="0" smtClean="0"/>
          </a:p>
          <a:p>
            <a:r>
              <a:rPr lang="de-DE" b="1" dirty="0" smtClean="0"/>
              <a:t>b</a:t>
            </a:r>
            <a:r>
              <a:rPr lang="de-DE" b="1" dirty="0"/>
              <a:t>) schwarz</a:t>
            </a:r>
          </a:p>
          <a:p>
            <a:r>
              <a:rPr lang="de-DE" b="1" dirty="0"/>
              <a:t>c) </a:t>
            </a:r>
            <a:r>
              <a:rPr lang="de-DE" b="1" dirty="0" smtClean="0"/>
              <a:t>gelb</a:t>
            </a:r>
          </a:p>
          <a:p>
            <a:r>
              <a:rPr lang="de-DE" b="1" dirty="0" smtClean="0"/>
              <a:t>d) Weiß</a:t>
            </a:r>
            <a:endParaRPr lang="de-DE" b="1" dirty="0"/>
          </a:p>
          <a:p>
            <a:endParaRPr lang="de-DE" dirty="0"/>
          </a:p>
        </p:txBody>
      </p:sp>
      <p:sp>
        <p:nvSpPr>
          <p:cNvPr id="4" name="Textfeld 3"/>
          <p:cNvSpPr txBox="1"/>
          <p:nvPr/>
        </p:nvSpPr>
        <p:spPr>
          <a:xfrm>
            <a:off x="3810000" y="2150533"/>
            <a:ext cx="1210733" cy="461665"/>
          </a:xfrm>
          <a:prstGeom prst="rect">
            <a:avLst/>
          </a:prstGeom>
          <a:noFill/>
        </p:spPr>
        <p:txBody>
          <a:bodyPr wrap="square" rtlCol="0">
            <a:spAutoFit/>
          </a:bodyPr>
          <a:lstStyle/>
          <a:p>
            <a:r>
              <a:rPr lang="de-DE" sz="2400" b="1" dirty="0" smtClean="0">
                <a:solidFill>
                  <a:srgbClr val="FFFF00"/>
                </a:solidFill>
              </a:rPr>
              <a:t>braun</a:t>
            </a:r>
            <a:endParaRPr lang="de-DE" b="1" dirty="0">
              <a:solidFill>
                <a:schemeClr val="accent6">
                  <a:lumMod val="75000"/>
                </a:schemeClr>
              </a:solidFill>
            </a:endParaRPr>
          </a:p>
        </p:txBody>
      </p:sp>
      <p:pic>
        <p:nvPicPr>
          <p:cNvPr id="7" name="Grafik 6"/>
          <p:cNvPicPr>
            <a:picLocks noChangeAspect="1"/>
          </p:cNvPicPr>
          <p:nvPr/>
        </p:nvPicPr>
        <p:blipFill>
          <a:blip r:embed="rId2"/>
          <a:stretch>
            <a:fillRect/>
          </a:stretch>
        </p:blipFill>
        <p:spPr>
          <a:xfrm>
            <a:off x="5791200" y="381000"/>
            <a:ext cx="3111500" cy="3111500"/>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984" y="381000"/>
            <a:ext cx="3111500" cy="3111500"/>
          </a:xfrm>
          <a:prstGeom prst="rect">
            <a:avLst/>
          </a:prstGeom>
        </p:spPr>
      </p:pic>
      <p:pic>
        <p:nvPicPr>
          <p:cNvPr id="9" name="Grafik 8"/>
          <p:cNvPicPr>
            <a:picLocks noChangeAspect="1"/>
          </p:cNvPicPr>
          <p:nvPr/>
        </p:nvPicPr>
        <p:blipFill rotWithShape="1">
          <a:blip r:embed="rId4">
            <a:extLst>
              <a:ext uri="{28A0092B-C50C-407E-A947-70E740481C1C}">
                <a14:useLocalDpi xmlns:a14="http://schemas.microsoft.com/office/drawing/2010/main" val="0"/>
              </a:ext>
            </a:extLst>
          </a:blip>
          <a:srcRect l="21693" r="28354"/>
          <a:stretch/>
        </p:blipFill>
        <p:spPr>
          <a:xfrm>
            <a:off x="4921114" y="381000"/>
            <a:ext cx="1554299" cy="3111500"/>
          </a:xfrm>
          <a:prstGeom prst="rect">
            <a:avLst/>
          </a:prstGeom>
        </p:spPr>
      </p:pic>
    </p:spTree>
    <p:extLst>
      <p:ext uri="{BB962C8B-B14F-4D97-AF65-F5344CB8AC3E}">
        <p14:creationId xmlns:p14="http://schemas.microsoft.com/office/powerpoint/2010/main" val="351180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heißt der Schlager richtig?</a:t>
            </a:r>
          </a:p>
        </p:txBody>
      </p:sp>
      <p:sp>
        <p:nvSpPr>
          <p:cNvPr id="3" name="Inhaltsplatzhalter 2"/>
          <p:cNvSpPr>
            <a:spLocks noGrp="1"/>
          </p:cNvSpPr>
          <p:nvPr>
            <p:ph idx="1"/>
          </p:nvPr>
        </p:nvSpPr>
        <p:spPr/>
        <p:txBody>
          <a:bodyPr/>
          <a:lstStyle/>
          <a:p>
            <a:r>
              <a:rPr lang="de-DE" b="1" dirty="0"/>
              <a:t>a) „Rosen aus Berlin“</a:t>
            </a:r>
          </a:p>
          <a:p>
            <a:r>
              <a:rPr lang="de-DE" b="1" dirty="0"/>
              <a:t>b) </a:t>
            </a:r>
            <a:r>
              <a:rPr lang="de-DE" b="1" dirty="0" smtClean="0"/>
              <a:t>„Narzissen </a:t>
            </a:r>
            <a:r>
              <a:rPr lang="de-DE" b="1" dirty="0"/>
              <a:t>aus Paris“</a:t>
            </a:r>
          </a:p>
          <a:p>
            <a:r>
              <a:rPr lang="de-DE" b="1" dirty="0"/>
              <a:t>c) „Tulpen aus Amsterdam</a:t>
            </a:r>
            <a:r>
              <a:rPr lang="de-DE" b="1" dirty="0" smtClean="0"/>
              <a:t>“</a:t>
            </a:r>
            <a:endParaRPr lang="de-DE" b="1" dirty="0"/>
          </a:p>
        </p:txBody>
      </p:sp>
      <p:sp>
        <p:nvSpPr>
          <p:cNvPr id="4" name="Textfeld 3"/>
          <p:cNvSpPr txBox="1"/>
          <p:nvPr/>
        </p:nvSpPr>
        <p:spPr>
          <a:xfrm>
            <a:off x="4951412" y="2700867"/>
            <a:ext cx="3659188" cy="461665"/>
          </a:xfrm>
          <a:prstGeom prst="rect">
            <a:avLst/>
          </a:prstGeom>
          <a:noFill/>
        </p:spPr>
        <p:txBody>
          <a:bodyPr wrap="square" rtlCol="0">
            <a:spAutoFit/>
          </a:bodyPr>
          <a:lstStyle/>
          <a:p>
            <a:r>
              <a:rPr lang="de-DE" sz="2400" b="1" dirty="0" smtClean="0">
                <a:solidFill>
                  <a:srgbClr val="FFFF00"/>
                </a:solidFill>
              </a:rPr>
              <a:t>Tulpen aus Amsterdam</a:t>
            </a:r>
            <a:endParaRPr lang="de-DE" b="1" dirty="0">
              <a:solidFill>
                <a:schemeClr val="accent6">
                  <a:lumMod val="75000"/>
                </a:schemeClr>
              </a:solidFill>
            </a:endParaRPr>
          </a:p>
        </p:txBody>
      </p:sp>
      <p:pic>
        <p:nvPicPr>
          <p:cNvPr id="5" name="Tulpen aus Amsterdam_Sho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1400" y="952732"/>
            <a:ext cx="609600" cy="609600"/>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600" y="388524"/>
            <a:ext cx="3390900" cy="5086350"/>
          </a:xfrm>
          <a:prstGeom prst="rect">
            <a:avLst/>
          </a:prstGeom>
        </p:spPr>
      </p:pic>
    </p:spTree>
    <p:extLst>
      <p:ext uri="{BB962C8B-B14F-4D97-AF65-F5344CB8AC3E}">
        <p14:creationId xmlns:p14="http://schemas.microsoft.com/office/powerpoint/2010/main" val="80430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9769" fill="hold"/>
                                        <p:tgtEl>
                                          <p:spTgt spid="5"/>
                                        </p:tgtEl>
                                      </p:cBhvr>
                                    </p:cmd>
                                  </p:childTnLst>
                                </p:cTn>
                              </p:par>
                            </p:childTnLst>
                          </p:cTn>
                        </p:par>
                      </p:childTnLst>
                    </p:cTn>
                  </p:par>
                </p:childTnLst>
              </p:cTn>
              <p:nextCondLst>
                <p:cond evt="onClick" delay="0">
                  <p:tgtEl>
                    <p:spTgt spid="5"/>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theme/theme1.xml><?xml version="1.0" encoding="utf-8"?>
<a:theme xmlns:a="http://schemas.openxmlformats.org/drawingml/2006/main" name="Segmen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0</TotalTime>
  <Words>280</Words>
  <Application>Microsoft Office PowerPoint</Application>
  <PresentationFormat>Breitbild</PresentationFormat>
  <Paragraphs>53</Paragraphs>
  <Slides>16</Slides>
  <Notes>0</Notes>
  <HiddenSlides>0</HiddenSlides>
  <MMClips>1</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16</vt:i4>
      </vt:variant>
    </vt:vector>
  </HeadingPairs>
  <TitlesOfParts>
    <vt:vector size="19" baseType="lpstr">
      <vt:lpstr>Century Gothic</vt:lpstr>
      <vt:lpstr>Wingdings 3</vt:lpstr>
      <vt:lpstr>Segment</vt:lpstr>
      <vt:lpstr>Blumen-Quiz</vt:lpstr>
      <vt:lpstr>PowerPoint-Präsentation</vt:lpstr>
      <vt:lpstr>Fragen zum Blumen-Quiz</vt:lpstr>
      <vt:lpstr>Welche Blumen werden gepflanzt, um den Boden von Schadstoffen zu reinigen?</vt:lpstr>
      <vt:lpstr>Welche Blume blüht nicht im Frühling?</vt:lpstr>
      <vt:lpstr>Welches Land ist für die Tulpenblüte bekannt?</vt:lpstr>
      <vt:lpstr>Wann blühen Hyazinthen in der Regel?</vt:lpstr>
      <vt:lpstr>In welcher Farbe gibt es Tulpen (noch) nicht?</vt:lpstr>
      <vt:lpstr>Wie heißt der Schlager richtig?</vt:lpstr>
      <vt:lpstr>Stimmt folgende Aussage?</vt:lpstr>
      <vt:lpstr>Stimmt folgende Aussage?</vt:lpstr>
      <vt:lpstr>Stimmt folgende Aussage?</vt:lpstr>
      <vt:lpstr>Stimmt folgende Aussage?</vt:lpstr>
      <vt:lpstr>Stimmt folgende Aussage?</vt:lpstr>
      <vt:lpstr>Stimmt folgende Aussage?</vt:lpstr>
      <vt:lpstr>Stimmt folgende Aussage?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Blumen-Quiz</dc:title>
  <dc:creator>David Buro</dc:creator>
  <cp:lastModifiedBy>David Buro</cp:lastModifiedBy>
  <cp:revision>9</cp:revision>
  <dcterms:created xsi:type="dcterms:W3CDTF">2020-04-04T09:41:04Z</dcterms:created>
  <dcterms:modified xsi:type="dcterms:W3CDTF">2020-04-05T15:23:25Z</dcterms:modified>
</cp:coreProperties>
</file>