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93" r:id="rId3"/>
    <p:sldId id="314" r:id="rId4"/>
    <p:sldId id="318" r:id="rId5"/>
    <p:sldId id="317" r:id="rId6"/>
    <p:sldId id="294" r:id="rId7"/>
    <p:sldId id="295" r:id="rId8"/>
    <p:sldId id="299" r:id="rId9"/>
    <p:sldId id="258" r:id="rId10"/>
    <p:sldId id="296" r:id="rId11"/>
    <p:sldId id="300" r:id="rId12"/>
    <p:sldId id="256" r:id="rId13"/>
    <p:sldId id="298" r:id="rId14"/>
    <p:sldId id="287" r:id="rId15"/>
    <p:sldId id="302" r:id="rId16"/>
    <p:sldId id="303" r:id="rId17"/>
    <p:sldId id="305" r:id="rId18"/>
    <p:sldId id="309" r:id="rId19"/>
    <p:sldId id="304" r:id="rId20"/>
    <p:sldId id="280" r:id="rId21"/>
    <p:sldId id="288" r:id="rId22"/>
    <p:sldId id="306" r:id="rId23"/>
    <p:sldId id="307" r:id="rId24"/>
    <p:sldId id="289" r:id="rId25"/>
    <p:sldId id="286" r:id="rId26"/>
    <p:sldId id="290" r:id="rId27"/>
    <p:sldId id="291" r:id="rId28"/>
    <p:sldId id="321" r:id="rId29"/>
    <p:sldId id="308" r:id="rId30"/>
    <p:sldId id="310" r:id="rId31"/>
    <p:sldId id="260" r:id="rId32"/>
    <p:sldId id="312" r:id="rId33"/>
    <p:sldId id="313" r:id="rId34"/>
    <p:sldId id="315" r:id="rId35"/>
    <p:sldId id="319" r:id="rId36"/>
  </p:sldIdLst>
  <p:sldSz cx="12192000" cy="6858000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550" autoAdjust="0"/>
    <p:restoredTop sz="94660"/>
  </p:normalViewPr>
  <p:slideViewPr>
    <p:cSldViewPr>
      <p:cViewPr varScale="1">
        <p:scale>
          <a:sx n="105" d="100"/>
          <a:sy n="105" d="100"/>
        </p:scale>
        <p:origin x="144" y="14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412FBC-3EE8-441C-BAFC-9720292A8C87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981008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6656F2-E343-4C60-9689-C28710D098CE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9269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7E7E14-F6A7-482E-8378-26B8C3C15A4C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44813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DA2D85-7CF5-4661-806E-56583D59F4ED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89216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996B44-D396-4986-BA49-DE6AC63E65FA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08462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872BCA-DBD9-4AED-A52B-0101E8E7A816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9159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16F639-1296-4F19-A2F8-A7D494414EAA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905607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05E3D3-3FD9-4A65-84BD-DE7CAC63313C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2071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B09204-B654-45A9-9B83-ADFC34F9A729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770525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C81D0F-3A1C-4849-B291-A65DB8AFA43C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88824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6E7288-538A-4D0E-8E5C-4791F5B9791B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46332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6CF4D97-B5BE-473A-B826-1A9E93C49128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95400" y="810916"/>
            <a:ext cx="8707016" cy="1470025"/>
          </a:xfrm>
        </p:spPr>
        <p:txBody>
          <a:bodyPr/>
          <a:lstStyle/>
          <a:p>
            <a:r>
              <a:rPr lang="de-DE" sz="7200" b="1" dirty="0"/>
              <a:t>CPA-Gottesdienst</a:t>
            </a:r>
            <a:endParaRPr lang="de-DE" sz="5400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47528" y="2664098"/>
            <a:ext cx="7075512" cy="1198984"/>
          </a:xfrm>
        </p:spPr>
        <p:txBody>
          <a:bodyPr/>
          <a:lstStyle/>
          <a:p>
            <a:r>
              <a:rPr lang="de-DE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Nur noch einen Tag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1250" y="404664"/>
            <a:ext cx="1725762" cy="172576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5445224"/>
            <a:ext cx="4123944" cy="116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5635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</p:spPr>
      </p:pic>
    </p:spTree>
    <p:extLst>
      <p:ext uri="{BB962C8B-B14F-4D97-AF65-F5344CB8AC3E}">
        <p14:creationId xmlns:p14="http://schemas.microsoft.com/office/powerpoint/2010/main" val="3108044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95400" y="810916"/>
            <a:ext cx="8707016" cy="1470025"/>
          </a:xfrm>
        </p:spPr>
        <p:txBody>
          <a:bodyPr/>
          <a:lstStyle/>
          <a:p>
            <a:r>
              <a:rPr lang="de-DE" sz="7200" b="1" dirty="0"/>
              <a:t>CPA-Gottesdienst</a:t>
            </a:r>
            <a:endParaRPr lang="de-DE" sz="5400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47528" y="2664098"/>
            <a:ext cx="7075512" cy="1198984"/>
          </a:xfrm>
        </p:spPr>
        <p:txBody>
          <a:bodyPr/>
          <a:lstStyle/>
          <a:p>
            <a:r>
              <a:rPr lang="de-DE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Nur noch einen Tag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1250" y="404664"/>
            <a:ext cx="1725762" cy="172576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5445224"/>
            <a:ext cx="4123944" cy="1167384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586086" y="3923073"/>
            <a:ext cx="104100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600" dirty="0"/>
              <a:t>Impuls II: Reaktionen auf eine Todesankündigung </a:t>
            </a:r>
          </a:p>
        </p:txBody>
      </p:sp>
    </p:spTree>
    <p:extLst>
      <p:ext uri="{BB962C8B-B14F-4D97-AF65-F5344CB8AC3E}">
        <p14:creationId xmlns:p14="http://schemas.microsoft.com/office/powerpoint/2010/main" val="24280535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1775520" y="1459362"/>
            <a:ext cx="8641308" cy="2885521"/>
            <a:chOff x="911076" y="2349178"/>
            <a:chExt cx="8641308" cy="2885521"/>
          </a:xfrm>
        </p:grpSpPr>
        <p:sp>
          <p:nvSpPr>
            <p:cNvPr id="2050" name="Rectangle 20"/>
            <p:cNvSpPr>
              <a:spLocks noChangeArrowheads="1"/>
            </p:cNvSpPr>
            <p:nvPr/>
          </p:nvSpPr>
          <p:spPr bwMode="auto">
            <a:xfrm>
              <a:off x="911076" y="3789040"/>
              <a:ext cx="2159000" cy="1439862"/>
            </a:xfrm>
            <a:prstGeom prst="rect">
              <a:avLst/>
            </a:prstGeom>
            <a:solidFill>
              <a:srgbClr val="FF99CC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de-DE" altLang="de-DE" sz="26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Irgend eine Dummheit anstellen</a:t>
              </a:r>
              <a:endParaRPr lang="de-DE" altLang="de-DE" b="1"/>
            </a:p>
          </p:txBody>
        </p:sp>
        <p:sp>
          <p:nvSpPr>
            <p:cNvPr id="2051" name="Rectangle 18"/>
            <p:cNvSpPr>
              <a:spLocks noChangeArrowheads="1"/>
            </p:cNvSpPr>
            <p:nvPr/>
          </p:nvSpPr>
          <p:spPr bwMode="auto">
            <a:xfrm>
              <a:off x="7393384" y="2354975"/>
              <a:ext cx="2159000" cy="1439863"/>
            </a:xfrm>
            <a:prstGeom prst="rect">
              <a:avLst/>
            </a:prstGeom>
            <a:solidFill>
              <a:srgbClr val="FF9900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de-DE" altLang="de-DE" sz="26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Heulen und verzweifelt sein</a:t>
              </a:r>
              <a:endParaRPr lang="de-DE" altLang="de-DE" b="1"/>
            </a:p>
          </p:txBody>
        </p:sp>
        <p:sp>
          <p:nvSpPr>
            <p:cNvPr id="2052" name="Rectangle 17"/>
            <p:cNvSpPr>
              <a:spLocks noChangeArrowheads="1"/>
            </p:cNvSpPr>
            <p:nvPr/>
          </p:nvSpPr>
          <p:spPr bwMode="auto">
            <a:xfrm>
              <a:off x="7393384" y="3794837"/>
              <a:ext cx="2159000" cy="1439862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de-DE" altLang="de-DE" sz="26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Freunde und Familie  treffen</a:t>
              </a:r>
              <a:endParaRPr lang="de-DE" altLang="de-DE" sz="10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53" name="Rectangle 16"/>
            <p:cNvSpPr>
              <a:spLocks noChangeArrowheads="1"/>
            </p:cNvSpPr>
            <p:nvPr/>
          </p:nvSpPr>
          <p:spPr bwMode="auto">
            <a:xfrm>
              <a:off x="3071664" y="3789040"/>
              <a:ext cx="2159000" cy="1439862"/>
            </a:xfrm>
            <a:prstGeom prst="rect">
              <a:avLst/>
            </a:prstGeom>
            <a:solidFill>
              <a:srgbClr val="FFFF99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de-DE" altLang="de-DE" sz="26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Gutes tun</a:t>
              </a:r>
              <a:endParaRPr lang="de-DE" altLang="de-DE" b="1"/>
            </a:p>
          </p:txBody>
        </p:sp>
        <p:sp>
          <p:nvSpPr>
            <p:cNvPr id="2054" name="Rectangle 15"/>
            <p:cNvSpPr>
              <a:spLocks noChangeArrowheads="1"/>
            </p:cNvSpPr>
            <p:nvPr/>
          </p:nvSpPr>
          <p:spPr bwMode="auto">
            <a:xfrm>
              <a:off x="5232796" y="2354975"/>
              <a:ext cx="2159000" cy="1439863"/>
            </a:xfrm>
            <a:prstGeom prst="rect">
              <a:avLst/>
            </a:prstGeom>
            <a:solidFill>
              <a:srgbClr val="00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de-DE" altLang="de-DE" sz="2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Den Tag wie jeden andern verbringen</a:t>
              </a:r>
              <a:endParaRPr lang="de-DE" altLang="de-DE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55" name="Rectangle 14"/>
            <p:cNvSpPr>
              <a:spLocks noChangeArrowheads="1"/>
            </p:cNvSpPr>
            <p:nvPr/>
          </p:nvSpPr>
          <p:spPr bwMode="auto">
            <a:xfrm>
              <a:off x="3071664" y="2349178"/>
              <a:ext cx="2159000" cy="1439863"/>
            </a:xfrm>
            <a:prstGeom prst="rect">
              <a:avLst/>
            </a:prstGeom>
            <a:solidFill>
              <a:srgbClr val="CC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de-DE" altLang="de-DE" sz="2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Spaß haben</a:t>
              </a:r>
              <a:endParaRPr lang="de-DE" altLang="de-DE" b="1" dirty="0"/>
            </a:p>
          </p:txBody>
        </p:sp>
        <p:sp>
          <p:nvSpPr>
            <p:cNvPr id="2056" name="Rectangle 13"/>
            <p:cNvSpPr>
              <a:spLocks noChangeArrowheads="1"/>
            </p:cNvSpPr>
            <p:nvPr/>
          </p:nvSpPr>
          <p:spPr bwMode="auto">
            <a:xfrm>
              <a:off x="911076" y="2349178"/>
              <a:ext cx="2159000" cy="1439863"/>
            </a:xfrm>
            <a:prstGeom prst="rect">
              <a:avLst/>
            </a:prstGeom>
            <a:solidFill>
              <a:srgbClr val="CCFFCC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de-DE" altLang="de-DE" sz="26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Lebenstraum erfüllen</a:t>
              </a:r>
              <a:endParaRPr lang="de-DE" altLang="de-DE" sz="10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57" name="Rectangle 56"/>
            <p:cNvSpPr>
              <a:spLocks noChangeArrowheads="1"/>
            </p:cNvSpPr>
            <p:nvPr/>
          </p:nvSpPr>
          <p:spPr bwMode="auto">
            <a:xfrm>
              <a:off x="5232796" y="3794837"/>
              <a:ext cx="2159000" cy="1439862"/>
            </a:xfrm>
            <a:prstGeom prst="rect">
              <a:avLst/>
            </a:prstGeom>
            <a:solidFill>
              <a:srgbClr val="FFCC99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de-DE" altLang="de-DE" sz="26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Für mich allein sein wollen</a:t>
              </a:r>
              <a:endParaRPr lang="de-DE" altLang="de-DE" sz="10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58" name="Text Box 57"/>
          <p:cNvSpPr txBox="1">
            <a:spLocks noChangeArrowheads="1"/>
          </p:cNvSpPr>
          <p:nvPr/>
        </p:nvSpPr>
        <p:spPr bwMode="auto">
          <a:xfrm>
            <a:off x="263352" y="171286"/>
            <a:ext cx="1087320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Wenn ich nur noch einen Tag zu leben hätte, würde ich ... 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435584" y="4653136"/>
            <a:ext cx="11319048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l"/>
            <a:r>
              <a:rPr lang="de-DE" sz="2800" b="1" kern="0" dirty="0">
                <a:solidFill>
                  <a:schemeClr val="accent6">
                    <a:lumMod val="75000"/>
                  </a:schemeClr>
                </a:solidFill>
              </a:rPr>
              <a:t>3) Was für Gefühle hättet ihr an eurem letzten Tag? </a:t>
            </a:r>
            <a:br>
              <a:rPr lang="de-DE" sz="2800" b="1" kern="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de-DE" sz="2800" b="1" kern="0" dirty="0">
                <a:solidFill>
                  <a:schemeClr val="accent6">
                    <a:lumMod val="75000"/>
                  </a:schemeClr>
                </a:solidFill>
              </a:rPr>
              <a:t>                  (Angst, Unwohlsein, Ziellosigkeit, Freude</a:t>
            </a:r>
            <a:r>
              <a:rPr lang="de-DE" sz="2800" b="1" kern="0" dirty="0" smtClean="0">
                <a:solidFill>
                  <a:schemeClr val="accent6">
                    <a:lumMod val="75000"/>
                  </a:schemeClr>
                </a:solidFill>
              </a:rPr>
              <a:t>?)</a:t>
            </a:r>
          </a:p>
          <a:p>
            <a:pPr algn="l"/>
            <a:endParaRPr lang="de-DE" sz="1050" b="1" kern="0" dirty="0">
              <a:solidFill>
                <a:schemeClr val="accent6">
                  <a:lumMod val="75000"/>
                </a:schemeClr>
              </a:solidFill>
            </a:endParaRPr>
          </a:p>
          <a:p>
            <a:pPr algn="l"/>
            <a:r>
              <a:rPr lang="de-DE" sz="2800" b="1" kern="0" dirty="0">
                <a:solidFill>
                  <a:schemeClr val="accent6">
                    <a:lumMod val="75000"/>
                  </a:schemeClr>
                </a:solidFill>
              </a:rPr>
              <a:t>4) Für welche Reaktion habt ihr euch entschieden und warum?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95400" y="810916"/>
            <a:ext cx="8707016" cy="1470025"/>
          </a:xfrm>
        </p:spPr>
        <p:txBody>
          <a:bodyPr/>
          <a:lstStyle/>
          <a:p>
            <a:r>
              <a:rPr lang="de-DE" sz="7200" b="1" dirty="0"/>
              <a:t>CPA-Gottesdienst</a:t>
            </a:r>
            <a:endParaRPr lang="de-DE" sz="5400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47528" y="2664098"/>
            <a:ext cx="7075512" cy="1198984"/>
          </a:xfrm>
        </p:spPr>
        <p:txBody>
          <a:bodyPr/>
          <a:lstStyle/>
          <a:p>
            <a:r>
              <a:rPr lang="de-DE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Nur noch einen Tag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1250" y="404664"/>
            <a:ext cx="1725762" cy="172576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5445224"/>
            <a:ext cx="4123944" cy="1167384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1271464" y="3712568"/>
            <a:ext cx="87366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ctr">
              <a:spcBef>
                <a:spcPts val="1200"/>
              </a:spcBef>
              <a:spcAft>
                <a:spcPts val="300"/>
              </a:spcAft>
            </a:pPr>
            <a:r>
              <a:rPr lang="de-DE" sz="3600" b="1" i="1" dirty="0">
                <a:cs typeface="Times New Roman" panose="02020603050405020304" pitchFamily="18" charset="0"/>
              </a:rPr>
              <a:t>Impuls III: Willst du etwas über deinen letzten Tag wissen?</a:t>
            </a:r>
            <a:endParaRPr lang="de-DE" sz="3600" b="1" i="1" dirty="0"/>
          </a:p>
        </p:txBody>
      </p:sp>
    </p:spTree>
    <p:extLst>
      <p:ext uri="{BB962C8B-B14F-4D97-AF65-F5344CB8AC3E}">
        <p14:creationId xmlns:p14="http://schemas.microsoft.com/office/powerpoint/2010/main" val="26162849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404664"/>
            <a:ext cx="10972800" cy="4968552"/>
          </a:xfrm>
        </p:spPr>
        <p:txBody>
          <a:bodyPr/>
          <a:lstStyle/>
          <a:p>
            <a:pPr marL="447675" indent="-447675">
              <a:buNone/>
            </a:pPr>
            <a:r>
              <a:rPr lang="de-DE" sz="2800" b="1" dirty="0">
                <a:solidFill>
                  <a:schemeClr val="accent6">
                    <a:lumMod val="75000"/>
                  </a:schemeClr>
                </a:solidFill>
              </a:rPr>
              <a:t>5) Würdet ihr gerne wissen wie euer letzter Tag aussieht und wie euer Tod aussehen wird</a:t>
            </a:r>
            <a:r>
              <a:rPr lang="de-DE" sz="2800" b="1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</a:p>
          <a:p>
            <a:pPr marL="447675" indent="-447675">
              <a:buNone/>
            </a:pPr>
            <a:endParaRPr lang="de-DE" sz="28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447675" indent="-447675">
              <a:buNone/>
            </a:pPr>
            <a:r>
              <a:rPr lang="de-DE" sz="2800" b="1" dirty="0">
                <a:solidFill>
                  <a:schemeClr val="accent6">
                    <a:lumMod val="75000"/>
                  </a:schemeClr>
                </a:solidFill>
              </a:rPr>
              <a:t>6) Würdet ihr heute wissen wollen, </a:t>
            </a:r>
            <a:r>
              <a:rPr lang="de-DE" sz="28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de-DE" sz="2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de-DE" sz="2800" b="1" dirty="0" smtClean="0">
                <a:solidFill>
                  <a:schemeClr val="accent6">
                    <a:lumMod val="75000"/>
                  </a:schemeClr>
                </a:solidFill>
              </a:rPr>
              <a:t>wann </a:t>
            </a:r>
            <a:r>
              <a:rPr lang="de-DE" sz="2800" b="1" dirty="0">
                <a:solidFill>
                  <a:schemeClr val="accent6">
                    <a:lumMod val="75000"/>
                  </a:schemeClr>
                </a:solidFill>
              </a:rPr>
              <a:t>euer letzter Tag sein wird</a:t>
            </a:r>
            <a:r>
              <a:rPr lang="de-DE" sz="2800" b="1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</a:p>
          <a:p>
            <a:pPr marL="447675" indent="-447675">
              <a:buNone/>
            </a:pPr>
            <a:endParaRPr lang="de-DE" sz="28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447675" indent="-447675">
              <a:buNone/>
            </a:pPr>
            <a:r>
              <a:rPr lang="de-DE" sz="2800" b="1" dirty="0">
                <a:solidFill>
                  <a:schemeClr val="accent6">
                    <a:lumMod val="75000"/>
                  </a:schemeClr>
                </a:solidFill>
              </a:rPr>
              <a:t>7) Wenn es die Möglichkeit gibt, </a:t>
            </a:r>
            <a:r>
              <a:rPr lang="de-DE" sz="28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de-DE" sz="2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de-DE" sz="2800" b="1" dirty="0" smtClean="0">
                <a:solidFill>
                  <a:schemeClr val="accent6">
                    <a:lumMod val="75000"/>
                  </a:schemeClr>
                </a:solidFill>
              </a:rPr>
              <a:t>am </a:t>
            </a:r>
            <a:r>
              <a:rPr lang="de-DE" sz="2800" b="1" dirty="0">
                <a:solidFill>
                  <a:schemeClr val="accent6">
                    <a:lumMod val="75000"/>
                  </a:schemeClr>
                </a:solidFill>
              </a:rPr>
              <a:t>Morgen des letzten Tages eine Nachricht zu bekommen, dass dies heute dein letzter sein wird, </a:t>
            </a:r>
            <a:r>
              <a:rPr lang="de-DE" sz="28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de-DE" sz="2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de-DE" sz="2800" b="1" dirty="0" smtClean="0">
                <a:solidFill>
                  <a:schemeClr val="accent6">
                    <a:lumMod val="75000"/>
                  </a:schemeClr>
                </a:solidFill>
              </a:rPr>
              <a:t>wolltet </a:t>
            </a:r>
            <a:r>
              <a:rPr lang="de-DE" sz="2800" b="1" dirty="0">
                <a:solidFill>
                  <a:schemeClr val="accent6">
                    <a:lumMod val="75000"/>
                  </a:schemeClr>
                </a:solidFill>
              </a:rPr>
              <a:t>du sie haben wollen?</a:t>
            </a:r>
          </a:p>
          <a:p>
            <a:pPr marL="0" indent="0">
              <a:buNone/>
            </a:pPr>
            <a:endParaRPr lang="de-DE" sz="2800" b="1" dirty="0"/>
          </a:p>
        </p:txBody>
      </p:sp>
    </p:spTree>
    <p:extLst>
      <p:ext uri="{BB962C8B-B14F-4D97-AF65-F5344CB8AC3E}">
        <p14:creationId xmlns:p14="http://schemas.microsoft.com/office/powerpoint/2010/main" val="35583028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95400" y="393602"/>
            <a:ext cx="8707016" cy="1470025"/>
          </a:xfrm>
        </p:spPr>
        <p:txBody>
          <a:bodyPr/>
          <a:lstStyle/>
          <a:p>
            <a:r>
              <a:rPr lang="de-DE" sz="7200" b="1" dirty="0"/>
              <a:t>CPA-Gottesdienst</a:t>
            </a:r>
            <a:endParaRPr lang="de-DE" sz="5400" b="1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1250" y="404664"/>
            <a:ext cx="1725762" cy="172576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5445224"/>
            <a:ext cx="4123944" cy="1167384"/>
          </a:xfrm>
          <a:prstGeom prst="rect">
            <a:avLst/>
          </a:prstGeom>
        </p:spPr>
      </p:pic>
      <p:pic>
        <p:nvPicPr>
          <p:cNvPr id="8" name="Inhaltsplatzhalt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4" y="1700808"/>
            <a:ext cx="5080000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72903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95400" y="810916"/>
            <a:ext cx="8707016" cy="1470025"/>
          </a:xfrm>
        </p:spPr>
        <p:txBody>
          <a:bodyPr/>
          <a:lstStyle/>
          <a:p>
            <a:r>
              <a:rPr lang="de-DE" sz="7200" b="1" dirty="0"/>
              <a:t>CPA-Gottesdienst</a:t>
            </a:r>
            <a:endParaRPr lang="de-DE" sz="5400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47528" y="2664098"/>
            <a:ext cx="7075512" cy="1198984"/>
          </a:xfrm>
        </p:spPr>
        <p:txBody>
          <a:bodyPr/>
          <a:lstStyle/>
          <a:p>
            <a:r>
              <a:rPr lang="de-DE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Nur noch einen Tag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1250" y="404664"/>
            <a:ext cx="1725762" cy="172576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5445224"/>
            <a:ext cx="4123944" cy="1167384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1271464" y="3712568"/>
            <a:ext cx="8736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600" b="1" i="1" dirty="0"/>
              <a:t>Impuls IV: Theorien über den Tod I </a:t>
            </a:r>
          </a:p>
        </p:txBody>
      </p:sp>
    </p:spTree>
    <p:extLst>
      <p:ext uri="{BB962C8B-B14F-4D97-AF65-F5344CB8AC3E}">
        <p14:creationId xmlns:p14="http://schemas.microsoft.com/office/powerpoint/2010/main" val="4625366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el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417638"/>
          </a:xfrm>
        </p:spPr>
        <p:txBody>
          <a:bodyPr/>
          <a:lstStyle/>
          <a:p>
            <a:r>
              <a:rPr lang="de-DE" altLang="de-DE" sz="3600"/>
              <a:t>Wie gehen Menschen mit dem Tod um?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71464" y="1268415"/>
            <a:ext cx="10225136" cy="2232593"/>
          </a:xfrm>
        </p:spPr>
        <p:txBody>
          <a:bodyPr/>
          <a:lstStyle/>
          <a:p>
            <a:pPr marL="0" indent="0">
              <a:buNone/>
            </a:pPr>
            <a:r>
              <a:rPr lang="de-DE" altLang="de-DE" dirty="0">
                <a:solidFill>
                  <a:schemeClr val="accent6">
                    <a:lumMod val="75000"/>
                  </a:schemeClr>
                </a:solidFill>
              </a:rPr>
              <a:t>Ja nicht daran denken!</a:t>
            </a:r>
          </a:p>
          <a:p>
            <a:pPr marL="0" indent="0">
              <a:buNone/>
            </a:pPr>
            <a:r>
              <a:rPr lang="de-DE" altLang="de-DE" dirty="0">
                <a:solidFill>
                  <a:schemeClr val="accent6">
                    <a:lumMod val="75000"/>
                  </a:schemeClr>
                </a:solidFill>
              </a:rPr>
              <a:t>Mit den Tod ist alles aus!</a:t>
            </a:r>
          </a:p>
        </p:txBody>
      </p:sp>
    </p:spTree>
    <p:extLst>
      <p:ext uri="{BB962C8B-B14F-4D97-AF65-F5344CB8AC3E}">
        <p14:creationId xmlns:p14="http://schemas.microsoft.com/office/powerpoint/2010/main" val="2315260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</p:spPr>
      </p:pic>
      <p:pic>
        <p:nvPicPr>
          <p:cNvPr id="5" name="Inhaltsplatzhalter 3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767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95400" y="810916"/>
            <a:ext cx="8707016" cy="1470025"/>
          </a:xfrm>
        </p:spPr>
        <p:txBody>
          <a:bodyPr/>
          <a:lstStyle/>
          <a:p>
            <a:r>
              <a:rPr lang="de-DE" sz="7200" b="1" dirty="0"/>
              <a:t>CPA-Gottesdienst</a:t>
            </a:r>
            <a:endParaRPr lang="de-DE" sz="5400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47528" y="2664098"/>
            <a:ext cx="7075512" cy="1198984"/>
          </a:xfrm>
        </p:spPr>
        <p:txBody>
          <a:bodyPr/>
          <a:lstStyle/>
          <a:p>
            <a:r>
              <a:rPr lang="de-DE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Nur noch einen Tag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1250" y="404664"/>
            <a:ext cx="1725762" cy="172576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5445224"/>
            <a:ext cx="4123944" cy="1167384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1271464" y="3712568"/>
            <a:ext cx="8736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600" b="1" i="1" dirty="0"/>
              <a:t>Impuls V: Theorien über den Tod II </a:t>
            </a:r>
          </a:p>
        </p:txBody>
      </p:sp>
    </p:spTree>
    <p:extLst>
      <p:ext uri="{BB962C8B-B14F-4D97-AF65-F5344CB8AC3E}">
        <p14:creationId xmlns:p14="http://schemas.microsoft.com/office/powerpoint/2010/main" val="384890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6632"/>
            <a:ext cx="10972800" cy="706090"/>
          </a:xfrm>
        </p:spPr>
        <p:txBody>
          <a:bodyPr/>
          <a:lstStyle/>
          <a:p>
            <a:r>
              <a:rPr lang="de-DE" b="1" dirty="0"/>
              <a:t>Programm CPA-Gottesdienst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7368" y="822722"/>
            <a:ext cx="10972800" cy="6035278"/>
          </a:xfrm>
        </p:spPr>
        <p:txBody>
          <a:bodyPr/>
          <a:lstStyle/>
          <a:p>
            <a:r>
              <a:rPr lang="de-DE" sz="1800" dirty="0"/>
              <a:t>Lied</a:t>
            </a:r>
            <a:r>
              <a:rPr lang="de-DE" sz="1800" b="1" dirty="0"/>
              <a:t> GHS 543</a:t>
            </a:r>
            <a:r>
              <a:rPr lang="de-DE" sz="1800" dirty="0"/>
              <a:t> 		</a:t>
            </a:r>
            <a:r>
              <a:rPr lang="de-DE" sz="1800" b="1" dirty="0"/>
              <a:t>Es gibt bedingungslose Liebe</a:t>
            </a:r>
          </a:p>
          <a:p>
            <a:r>
              <a:rPr lang="de-DE" sz="1800" dirty="0"/>
              <a:t>Bibeltext: Matthäus 7, 7 + 8</a:t>
            </a:r>
          </a:p>
          <a:p>
            <a:r>
              <a:rPr lang="de-DE" sz="1800" dirty="0"/>
              <a:t>Gebet</a:t>
            </a:r>
          </a:p>
          <a:p>
            <a:r>
              <a:rPr lang="de-DE" sz="1800" dirty="0"/>
              <a:t>Geburtstagsgrüße</a:t>
            </a:r>
          </a:p>
          <a:p>
            <a:r>
              <a:rPr lang="de-DE" sz="1800" dirty="0"/>
              <a:t>Lied: </a:t>
            </a:r>
            <a:r>
              <a:rPr lang="de-DE" sz="1800" b="1" dirty="0"/>
              <a:t>GHS 79</a:t>
            </a:r>
            <a:r>
              <a:rPr lang="de-DE" sz="1800" dirty="0"/>
              <a:t> 		</a:t>
            </a:r>
            <a:r>
              <a:rPr lang="de-DE" sz="1800" b="1" dirty="0"/>
              <a:t>Lobet den Herrn! Singt ihm ein Lied</a:t>
            </a:r>
          </a:p>
          <a:p>
            <a:r>
              <a:rPr lang="de-DE" sz="1800" dirty="0"/>
              <a:t>Lebendige Gemeinde</a:t>
            </a:r>
          </a:p>
          <a:p>
            <a:r>
              <a:rPr lang="de-DE" sz="1800" dirty="0" smtClean="0"/>
              <a:t>Missionsbericht (Missionssammlung)</a:t>
            </a:r>
            <a:endParaRPr lang="de-DE" sz="1800" dirty="0"/>
          </a:p>
          <a:p>
            <a:r>
              <a:rPr lang="de-DE" sz="1800" dirty="0" smtClean="0"/>
              <a:t>Lied</a:t>
            </a:r>
            <a:r>
              <a:rPr lang="de-DE" sz="1800" dirty="0"/>
              <a:t>: </a:t>
            </a:r>
            <a:r>
              <a:rPr lang="de-DE" sz="1800" b="1" dirty="0"/>
              <a:t>GHS 104</a:t>
            </a:r>
            <a:r>
              <a:rPr lang="de-DE" sz="1800" dirty="0"/>
              <a:t> 		</a:t>
            </a:r>
            <a:r>
              <a:rPr lang="de-DE" sz="1800" b="1" dirty="0"/>
              <a:t>Jesu wir sehen auf dich</a:t>
            </a:r>
          </a:p>
          <a:p>
            <a:r>
              <a:rPr lang="de-DE" sz="1800" dirty="0"/>
              <a:t>Familiengebet</a:t>
            </a:r>
          </a:p>
          <a:p>
            <a:r>
              <a:rPr lang="de-DE" sz="1800" dirty="0" smtClean="0"/>
              <a:t>Bekanntmachungen (Gemeindesammlung)</a:t>
            </a:r>
          </a:p>
          <a:p>
            <a:r>
              <a:rPr lang="de-DE" sz="1800" dirty="0" smtClean="0"/>
              <a:t>Kleine Pause</a:t>
            </a:r>
            <a:endParaRPr lang="de-DE" sz="1800" dirty="0"/>
          </a:p>
          <a:p>
            <a:r>
              <a:rPr lang="de-DE" sz="1800" dirty="0"/>
              <a:t>Lied: </a:t>
            </a:r>
            <a:r>
              <a:rPr lang="de-DE" sz="1800" b="1" dirty="0"/>
              <a:t>GHS 162</a:t>
            </a:r>
            <a:r>
              <a:rPr lang="de-DE" sz="1800" dirty="0"/>
              <a:t> 		</a:t>
            </a:r>
            <a:r>
              <a:rPr lang="de-DE" sz="1800" b="1" dirty="0"/>
              <a:t>Stille vor dir mein Vater</a:t>
            </a:r>
          </a:p>
          <a:p>
            <a:r>
              <a:rPr lang="de-DE" sz="1800" dirty="0"/>
              <a:t>Gebet</a:t>
            </a:r>
          </a:p>
          <a:p>
            <a:r>
              <a:rPr lang="de-DE" sz="1800" dirty="0"/>
              <a:t>CPA-Predigtprogramm: </a:t>
            </a:r>
            <a:r>
              <a:rPr lang="de-DE" sz="1800" dirty="0" smtClean="0"/>
              <a:t>Nur </a:t>
            </a:r>
            <a:r>
              <a:rPr lang="de-DE" sz="1800" dirty="0"/>
              <a:t>noch einen Tag</a:t>
            </a:r>
          </a:p>
          <a:p>
            <a:r>
              <a:rPr lang="de-DE" sz="1800" dirty="0"/>
              <a:t>Lied: </a:t>
            </a:r>
            <a:r>
              <a:rPr lang="de-DE" sz="1800" b="1" dirty="0"/>
              <a:t>GHS 291</a:t>
            </a:r>
            <a:r>
              <a:rPr lang="de-DE" sz="1800" dirty="0"/>
              <a:t> 		</a:t>
            </a:r>
            <a:r>
              <a:rPr lang="de-DE" sz="1800" b="1" dirty="0"/>
              <a:t>In Christus ist mein ganzer Halt</a:t>
            </a:r>
          </a:p>
          <a:p>
            <a:r>
              <a:rPr lang="de-DE" sz="1800" dirty="0"/>
              <a:t>Gebet</a:t>
            </a:r>
          </a:p>
          <a:p>
            <a:r>
              <a:rPr lang="de-DE" sz="1800" dirty="0"/>
              <a:t>Segenslied: </a:t>
            </a:r>
            <a:r>
              <a:rPr lang="de-DE" sz="1800" b="1" dirty="0"/>
              <a:t>GHS 640</a:t>
            </a:r>
            <a:r>
              <a:rPr lang="de-DE" sz="1800" dirty="0"/>
              <a:t>	</a:t>
            </a:r>
            <a:r>
              <a:rPr lang="de-DE" sz="1800" b="1" dirty="0"/>
              <a:t>Geh unter der Gnade (Abschlusslied</a:t>
            </a:r>
            <a:r>
              <a:rPr lang="de-DE" sz="1800" b="1" dirty="0" smtClean="0"/>
              <a:t>)</a:t>
            </a:r>
            <a:endParaRPr lang="de-DE" sz="1800" b="1" dirty="0"/>
          </a:p>
        </p:txBody>
      </p:sp>
    </p:spTree>
    <p:extLst>
      <p:ext uri="{BB962C8B-B14F-4D97-AF65-F5344CB8AC3E}">
        <p14:creationId xmlns:p14="http://schemas.microsoft.com/office/powerpoint/2010/main" val="325631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el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417638"/>
          </a:xfrm>
        </p:spPr>
        <p:txBody>
          <a:bodyPr/>
          <a:lstStyle/>
          <a:p>
            <a:r>
              <a:rPr lang="de-DE" altLang="de-DE" sz="3600"/>
              <a:t>Wie gehen Menschen mit dem Tod um?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55440" y="1268415"/>
            <a:ext cx="10369152" cy="3096690"/>
          </a:xfrm>
        </p:spPr>
        <p:txBody>
          <a:bodyPr/>
          <a:lstStyle/>
          <a:p>
            <a:pPr marL="0" indent="0">
              <a:buNone/>
            </a:pPr>
            <a:r>
              <a:rPr lang="de-DE" altLang="de-DE" dirty="0">
                <a:solidFill>
                  <a:schemeClr val="accent6">
                    <a:lumMod val="75000"/>
                  </a:schemeClr>
                </a:solidFill>
              </a:rPr>
              <a:t>Ja nicht daran denken!</a:t>
            </a:r>
          </a:p>
          <a:p>
            <a:pPr marL="0" indent="0">
              <a:buNone/>
            </a:pPr>
            <a:r>
              <a:rPr lang="de-DE" altLang="de-DE" dirty="0">
                <a:solidFill>
                  <a:schemeClr val="accent6">
                    <a:lumMod val="75000"/>
                  </a:schemeClr>
                </a:solidFill>
              </a:rPr>
              <a:t>Mit den Tod ist alles aus!</a:t>
            </a:r>
          </a:p>
          <a:p>
            <a:pPr marL="0" indent="0">
              <a:buNone/>
            </a:pPr>
            <a:r>
              <a:rPr lang="de-DE" altLang="de-DE" dirty="0">
                <a:solidFill>
                  <a:schemeClr val="accent6">
                    <a:lumMod val="75000"/>
                  </a:schemeClr>
                </a:solidFill>
              </a:rPr>
              <a:t>Nach dem Tod geht alles von vorn los! </a:t>
            </a:r>
          </a:p>
          <a:p>
            <a:pPr marL="0" indent="0">
              <a:buNone/>
            </a:pPr>
            <a:r>
              <a:rPr lang="de-DE" altLang="de-DE" dirty="0">
                <a:solidFill>
                  <a:schemeClr val="accent6">
                    <a:lumMod val="75000"/>
                  </a:schemeClr>
                </a:solidFill>
              </a:rPr>
              <a:t>Nach dem Tode gelangt die Seele zum Licht!</a:t>
            </a:r>
          </a:p>
          <a:p>
            <a:pPr marL="0" indent="0">
              <a:buNone/>
            </a:pPr>
            <a:r>
              <a:rPr lang="de-DE" altLang="de-DE" dirty="0">
                <a:solidFill>
                  <a:schemeClr val="accent6">
                    <a:lumMod val="75000"/>
                  </a:schemeClr>
                </a:solidFill>
              </a:rPr>
              <a:t>Alle werden ewig leben, nur an unterschiedlichen Orten</a:t>
            </a:r>
          </a:p>
          <a:p>
            <a:pPr marL="514350" indent="-514350">
              <a:buFontTx/>
              <a:buAutoNum type="arabicPeriod"/>
            </a:pPr>
            <a:endParaRPr lang="de-DE" alt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el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417638"/>
          </a:xfrm>
        </p:spPr>
        <p:txBody>
          <a:bodyPr/>
          <a:lstStyle/>
          <a:p>
            <a:r>
              <a:rPr lang="de-DE" altLang="de-DE" sz="3600"/>
              <a:t>Wie gehen Menschen mit dem Tod um?</a:t>
            </a:r>
          </a:p>
        </p:txBody>
      </p:sp>
      <p:sp>
        <p:nvSpPr>
          <p:cNvPr id="2" name="Rechteck 1"/>
          <p:cNvSpPr/>
          <p:nvPr/>
        </p:nvSpPr>
        <p:spPr>
          <a:xfrm>
            <a:off x="767408" y="1400518"/>
            <a:ext cx="106571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4513" indent="-544513"/>
            <a:r>
              <a:rPr lang="de-DE" sz="2800" b="1" dirty="0">
                <a:solidFill>
                  <a:schemeClr val="accent6">
                    <a:lumMod val="75000"/>
                  </a:schemeClr>
                </a:solidFill>
              </a:rPr>
              <a:t>8) Was glaubst du was nach dem Tod kommt</a:t>
            </a:r>
            <a:r>
              <a:rPr lang="de-DE" sz="2800" b="1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</a:p>
          <a:p>
            <a:pPr marL="544513" indent="-544513"/>
            <a:endParaRPr lang="de-DE" sz="28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544513" indent="-544513"/>
            <a:r>
              <a:rPr lang="de-DE" sz="2800" b="1" dirty="0">
                <a:solidFill>
                  <a:schemeClr val="accent6">
                    <a:lumMod val="75000"/>
                  </a:schemeClr>
                </a:solidFill>
              </a:rPr>
              <a:t>9) Warum suchen auch viele Ungläubige in ihren letzten Stunden die Nähe Gottes</a:t>
            </a:r>
            <a:r>
              <a:rPr lang="de-DE" sz="2800" b="1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</a:p>
          <a:p>
            <a:pPr marL="544513" indent="-544513"/>
            <a:endParaRPr lang="de-DE" sz="28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544513" indent="-544513"/>
            <a:r>
              <a:rPr lang="de-DE" sz="2800" b="1" dirty="0">
                <a:solidFill>
                  <a:schemeClr val="accent6">
                    <a:lumMod val="75000"/>
                  </a:schemeClr>
                </a:solidFill>
              </a:rPr>
              <a:t>10) Würdest du die Nähe zu Gott suchen?</a:t>
            </a:r>
          </a:p>
          <a:p>
            <a:pPr eaLnBrk="1" hangingPunct="1">
              <a:buFontTx/>
              <a:buNone/>
            </a:pPr>
            <a:endParaRPr lang="de-DE" altLang="de-DE" sz="2800" b="1" kern="0" dirty="0">
              <a:latin typeface="+mn-lt"/>
              <a:cs typeface="+mn-cs"/>
            </a:endParaRPr>
          </a:p>
          <a:p>
            <a:pPr eaLnBrk="1" hangingPunct="1">
              <a:buFontTx/>
              <a:buNone/>
            </a:pPr>
            <a:endParaRPr lang="de-DE" altLang="de-DE" sz="2800" b="1" u="sng" dirty="0"/>
          </a:p>
        </p:txBody>
      </p:sp>
    </p:spTree>
    <p:extLst>
      <p:ext uri="{BB962C8B-B14F-4D97-AF65-F5344CB8AC3E}">
        <p14:creationId xmlns:p14="http://schemas.microsoft.com/office/powerpoint/2010/main" val="28166475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95400" y="393602"/>
            <a:ext cx="8707016" cy="1470025"/>
          </a:xfrm>
        </p:spPr>
        <p:txBody>
          <a:bodyPr/>
          <a:lstStyle/>
          <a:p>
            <a:r>
              <a:rPr lang="de-DE" sz="7200" b="1" dirty="0"/>
              <a:t>CPA-Gottesdienst</a:t>
            </a:r>
            <a:endParaRPr lang="de-DE" sz="5400" b="1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1250" y="404664"/>
            <a:ext cx="1725762" cy="172576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5445224"/>
            <a:ext cx="4123944" cy="1167384"/>
          </a:xfrm>
          <a:prstGeom prst="rect">
            <a:avLst/>
          </a:prstGeom>
        </p:spPr>
      </p:pic>
      <p:pic>
        <p:nvPicPr>
          <p:cNvPr id="8" name="Inhaltsplatzhalt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1624" y="1700808"/>
            <a:ext cx="5080000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67859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95400" y="810916"/>
            <a:ext cx="8707016" cy="1470025"/>
          </a:xfrm>
        </p:spPr>
        <p:txBody>
          <a:bodyPr/>
          <a:lstStyle/>
          <a:p>
            <a:r>
              <a:rPr lang="de-DE" sz="7200" b="1" dirty="0"/>
              <a:t>CPA-Gottesdienst</a:t>
            </a:r>
            <a:endParaRPr lang="de-DE" sz="5400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47528" y="2664098"/>
            <a:ext cx="7075512" cy="1198984"/>
          </a:xfrm>
        </p:spPr>
        <p:txBody>
          <a:bodyPr/>
          <a:lstStyle/>
          <a:p>
            <a:r>
              <a:rPr lang="de-DE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Nur noch einen Tag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1250" y="404664"/>
            <a:ext cx="1725762" cy="172576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5445224"/>
            <a:ext cx="4123944" cy="1167384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1271464" y="3712568"/>
            <a:ext cx="8736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600" b="1" i="1" dirty="0"/>
              <a:t>Impuls VI: Tod - und Auferstehung </a:t>
            </a:r>
          </a:p>
        </p:txBody>
      </p:sp>
    </p:spTree>
    <p:extLst>
      <p:ext uri="{BB962C8B-B14F-4D97-AF65-F5344CB8AC3E}">
        <p14:creationId xmlns:p14="http://schemas.microsoft.com/office/powerpoint/2010/main" val="42904842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el 1"/>
          <p:cNvSpPr>
            <a:spLocks noGrp="1"/>
          </p:cNvSpPr>
          <p:nvPr>
            <p:ph type="title"/>
          </p:nvPr>
        </p:nvSpPr>
        <p:spPr>
          <a:xfrm>
            <a:off x="1981200" y="1"/>
            <a:ext cx="8229600" cy="981075"/>
          </a:xfrm>
        </p:spPr>
        <p:txBody>
          <a:bodyPr/>
          <a:lstStyle/>
          <a:p>
            <a:r>
              <a:rPr lang="de-DE" altLang="de-DE" dirty="0"/>
              <a:t>Was sagt die Bibel?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3352" y="981076"/>
            <a:ext cx="11593288" cy="5876925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DE" altLang="de-DE" sz="2800" dirty="0">
                <a:solidFill>
                  <a:schemeClr val="accent6">
                    <a:lumMod val="75000"/>
                  </a:schemeClr>
                </a:solidFill>
              </a:rPr>
              <a:t>Wenn wir sterben ist alles aus. Wir hören auf zu existieren</a:t>
            </a:r>
          </a:p>
          <a:p>
            <a:pPr marL="514350" indent="-514350">
              <a:buFont typeface="+mj-lt"/>
              <a:buAutoNum type="arabicPeriod"/>
            </a:pPr>
            <a:r>
              <a:rPr lang="de-DE" altLang="de-DE" sz="2800" dirty="0">
                <a:solidFill>
                  <a:schemeClr val="accent6">
                    <a:lumMod val="75000"/>
                  </a:schemeClr>
                </a:solidFill>
              </a:rPr>
              <a:t>Durch die Auferweckung bestätigt Gott, dass Jesus in der Tat sein Sohn ist</a:t>
            </a:r>
          </a:p>
          <a:p>
            <a:pPr marL="514350" indent="-514350">
              <a:buFont typeface="+mj-lt"/>
              <a:buAutoNum type="arabicPeriod"/>
            </a:pPr>
            <a:r>
              <a:rPr lang="de-DE" altLang="de-DE" sz="2800" dirty="0">
                <a:solidFill>
                  <a:schemeClr val="accent6">
                    <a:lumMod val="75000"/>
                  </a:schemeClr>
                </a:solidFill>
              </a:rPr>
              <a:t>Die Auferweckung Jesu gibt mir die Hoffnung, dass Gott auch mich auferwecken wird</a:t>
            </a:r>
          </a:p>
          <a:p>
            <a:pPr marL="514350" indent="-514350">
              <a:buFont typeface="+mj-lt"/>
              <a:buAutoNum type="arabicPeriod"/>
            </a:pPr>
            <a:r>
              <a:rPr lang="de-DE" altLang="de-DE" sz="2800" dirty="0">
                <a:solidFill>
                  <a:schemeClr val="accent6">
                    <a:lumMod val="75000"/>
                  </a:schemeClr>
                </a:solidFill>
              </a:rPr>
              <a:t>Jesus ist auferstanden und sitzt nun zur Rechten Gottes und richtet uns danach, ob wir sein Angebot auf Rettung annehmen oder nicht.</a:t>
            </a:r>
          </a:p>
        </p:txBody>
      </p:sp>
    </p:spTree>
    <p:extLst>
      <p:ext uri="{BB962C8B-B14F-4D97-AF65-F5344CB8AC3E}">
        <p14:creationId xmlns:p14="http://schemas.microsoft.com/office/powerpoint/2010/main" val="3942135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196753"/>
            <a:ext cx="10972800" cy="4929412"/>
          </a:xfrm>
        </p:spPr>
        <p:txBody>
          <a:bodyPr/>
          <a:lstStyle/>
          <a:p>
            <a:pPr marL="514350" indent="-514350">
              <a:buFont typeface="+mj-lt"/>
              <a:buAutoNum type="arabicPeriod" startAt="5"/>
            </a:pPr>
            <a:r>
              <a:rPr lang="de-DE" dirty="0"/>
              <a:t>Wir werden ewig bei Gott leben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/>
              <a:t> </a:t>
            </a:r>
            <a:r>
              <a:rPr lang="de-DE" dirty="0">
                <a:solidFill>
                  <a:schemeClr val="accent6">
                    <a:lumMod val="75000"/>
                  </a:schemeClr>
                </a:solidFill>
              </a:rPr>
              <a:t>Jesus will wiederkommen </a:t>
            </a:r>
            <a:r>
              <a:rPr lang="de-DE" sz="2000" dirty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de-DE" sz="2000" dirty="0" err="1">
                <a:solidFill>
                  <a:schemeClr val="accent6">
                    <a:lumMod val="75000"/>
                  </a:schemeClr>
                </a:solidFill>
              </a:rPr>
              <a:t>Apg</a:t>
            </a:r>
            <a:r>
              <a:rPr lang="de-DE" sz="2000" dirty="0">
                <a:solidFill>
                  <a:schemeClr val="accent6">
                    <a:lumMod val="75000"/>
                  </a:schemeClr>
                </a:solidFill>
              </a:rPr>
              <a:t> 1, 11)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>
                <a:solidFill>
                  <a:schemeClr val="accent6">
                    <a:lumMod val="75000"/>
                  </a:schemeClr>
                </a:solidFill>
              </a:rPr>
              <a:t> Wenn er wiederkommt wird er alle die auferwecken, die mit ihm ewig leben dürfen </a:t>
            </a:r>
            <a:r>
              <a:rPr lang="de-DE" sz="2000" dirty="0">
                <a:solidFill>
                  <a:schemeClr val="accent6">
                    <a:lumMod val="75000"/>
                  </a:schemeClr>
                </a:solidFill>
              </a:rPr>
              <a:t>(1. Kor. 15, 23)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>
                <a:solidFill>
                  <a:schemeClr val="accent6">
                    <a:lumMod val="75000"/>
                  </a:schemeClr>
                </a:solidFill>
              </a:rPr>
              <a:t> Sie werden im neuen Jerusalem bei Gott wohnen </a:t>
            </a:r>
            <a:br>
              <a:rPr lang="de-DE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de-DE" sz="2000" dirty="0">
                <a:solidFill>
                  <a:schemeClr val="accent6">
                    <a:lumMod val="75000"/>
                  </a:schemeClr>
                </a:solidFill>
              </a:rPr>
              <a:t>(Joh. 14, 2+3 / Offb. 20, 6)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>
                <a:solidFill>
                  <a:schemeClr val="accent6">
                    <a:lumMod val="75000"/>
                  </a:schemeClr>
                </a:solidFill>
              </a:rPr>
              <a:t> Alle anderen werden sterben und Satan bleibt 1000 Jahre allein mit seinen Engeln auf einer leblosen Erde (</a:t>
            </a:r>
            <a:r>
              <a:rPr lang="de-DE" sz="2000" dirty="0">
                <a:solidFill>
                  <a:schemeClr val="accent6">
                    <a:lumMod val="75000"/>
                  </a:schemeClr>
                </a:solidFill>
              </a:rPr>
              <a:t>Offb. 20, 5)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>
                <a:solidFill>
                  <a:schemeClr val="accent6">
                    <a:lumMod val="75000"/>
                  </a:schemeClr>
                </a:solidFill>
              </a:rPr>
              <a:t> Nach den 1000 Jahren werden alle restlichen Menschen auferweckt </a:t>
            </a:r>
            <a:r>
              <a:rPr lang="de-DE" sz="2000" dirty="0">
                <a:solidFill>
                  <a:schemeClr val="accent6">
                    <a:lumMod val="75000"/>
                  </a:schemeClr>
                </a:solidFill>
              </a:rPr>
              <a:t>(Offb. 20, 5)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/>
              <a:t> Alle werden erkennen, was sie verpasst haben </a:t>
            </a:r>
            <a:r>
              <a:rPr lang="de-DE" sz="2000" dirty="0"/>
              <a:t>(Offb. 20, 12)</a:t>
            </a:r>
          </a:p>
        </p:txBody>
      </p:sp>
      <p:sp>
        <p:nvSpPr>
          <p:cNvPr id="4" name="Titel 1"/>
          <p:cNvSpPr txBox="1">
            <a:spLocks/>
          </p:cNvSpPr>
          <p:nvPr/>
        </p:nvSpPr>
        <p:spPr bwMode="auto">
          <a:xfrm>
            <a:off x="1981200" y="1"/>
            <a:ext cx="82296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altLang="de-DE" kern="0"/>
              <a:t>Was sagt die Bibel?</a:t>
            </a:r>
            <a:endParaRPr lang="de-DE" altLang="de-DE" kern="0" dirty="0"/>
          </a:p>
        </p:txBody>
      </p:sp>
    </p:spTree>
    <p:extLst>
      <p:ext uri="{BB962C8B-B14F-4D97-AF65-F5344CB8AC3E}">
        <p14:creationId xmlns:p14="http://schemas.microsoft.com/office/powerpoint/2010/main" val="30235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196753"/>
            <a:ext cx="10972800" cy="4929412"/>
          </a:xfrm>
        </p:spPr>
        <p:txBody>
          <a:bodyPr/>
          <a:lstStyle/>
          <a:p>
            <a:pPr lvl="1">
              <a:buFont typeface="Wingdings" panose="05000000000000000000" pitchFamily="2" charset="2"/>
              <a:buChar char="Ø"/>
            </a:pPr>
            <a:r>
              <a:rPr lang="de-DE" dirty="0"/>
              <a:t> </a:t>
            </a:r>
            <a:r>
              <a:rPr lang="de-DE" dirty="0">
                <a:solidFill>
                  <a:schemeClr val="accent6">
                    <a:lumMod val="75000"/>
                  </a:schemeClr>
                </a:solidFill>
              </a:rPr>
              <a:t>Sie werden von Satan angestachelt sich noch einmal gegen Gott zu erheben (Offb. 20, 7-9)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>
                <a:solidFill>
                  <a:schemeClr val="accent6">
                    <a:lumMod val="75000"/>
                  </a:schemeClr>
                </a:solidFill>
              </a:rPr>
              <a:t> Gott wird sie und auch die Erde und damit die Sünde ein für  alle Mal durch Feuer vernichten (Offb. 20. 9+10)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>
                <a:solidFill>
                  <a:schemeClr val="accent6">
                    <a:lumMod val="75000"/>
                  </a:schemeClr>
                </a:solidFill>
              </a:rPr>
              <a:t> Gott wird einen neuen Himmel und eine neue Erde erschaffen (Offb. 21, 1)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>
                <a:solidFill>
                  <a:schemeClr val="accent6">
                    <a:lumMod val="75000"/>
                  </a:schemeClr>
                </a:solidFill>
              </a:rPr>
              <a:t> Wir werden dort ewig leben (1. </a:t>
            </a:r>
            <a:r>
              <a:rPr lang="de-DE" dirty="0" err="1">
                <a:solidFill>
                  <a:schemeClr val="accent6">
                    <a:lumMod val="75000"/>
                  </a:schemeClr>
                </a:solidFill>
              </a:rPr>
              <a:t>Thess</a:t>
            </a:r>
            <a:r>
              <a:rPr lang="de-DE" dirty="0">
                <a:solidFill>
                  <a:schemeClr val="accent6">
                    <a:lumMod val="75000"/>
                  </a:schemeClr>
                </a:solidFill>
              </a:rPr>
              <a:t> 4,17)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>
                <a:solidFill>
                  <a:schemeClr val="accent6">
                    <a:lumMod val="75000"/>
                  </a:schemeClr>
                </a:solidFill>
              </a:rPr>
              <a:t> Gott der Herr wird eine Hütte bei den Menschen haben und mitten unter ihnen wohnen (Offb. 21, 3)</a:t>
            </a:r>
          </a:p>
        </p:txBody>
      </p:sp>
      <p:sp>
        <p:nvSpPr>
          <p:cNvPr id="4" name="Titel 1"/>
          <p:cNvSpPr txBox="1">
            <a:spLocks/>
          </p:cNvSpPr>
          <p:nvPr/>
        </p:nvSpPr>
        <p:spPr bwMode="auto">
          <a:xfrm>
            <a:off x="1981200" y="1"/>
            <a:ext cx="82296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altLang="de-DE" kern="0"/>
              <a:t>Was sagt die Bibel?</a:t>
            </a:r>
            <a:endParaRPr lang="de-DE" altLang="de-DE" kern="0" dirty="0"/>
          </a:p>
        </p:txBody>
      </p:sp>
    </p:spTree>
    <p:extLst>
      <p:ext uri="{BB962C8B-B14F-4D97-AF65-F5344CB8AC3E}">
        <p14:creationId xmlns:p14="http://schemas.microsoft.com/office/powerpoint/2010/main" val="133158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196753"/>
            <a:ext cx="10972800" cy="4929412"/>
          </a:xfrm>
        </p:spPr>
        <p:txBody>
          <a:bodyPr/>
          <a:lstStyle/>
          <a:p>
            <a:pPr lvl="1">
              <a:buFont typeface="Wingdings" panose="05000000000000000000" pitchFamily="2" charset="2"/>
              <a:buChar char="Ø"/>
            </a:pPr>
            <a:r>
              <a:rPr lang="de-DE" dirty="0">
                <a:solidFill>
                  <a:schemeClr val="accent6">
                    <a:lumMod val="75000"/>
                  </a:schemeClr>
                </a:solidFill>
              </a:rPr>
              <a:t> Am Ende werden wir im neuen Jerusalem leben. (Offb. 21, 2)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>
                <a:solidFill>
                  <a:schemeClr val="accent6">
                    <a:lumMod val="75000"/>
                  </a:schemeClr>
                </a:solidFill>
              </a:rPr>
              <a:t> Dort werden wir Gemeinschaft mit Gott haben (Offb. 21, 3)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>
                <a:solidFill>
                  <a:schemeClr val="accent6">
                    <a:lumMod val="75000"/>
                  </a:schemeClr>
                </a:solidFill>
              </a:rPr>
              <a:t> Er wird mitten unter uns wohnen (Offb. 21, 3)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>
                <a:solidFill>
                  <a:schemeClr val="accent6">
                    <a:lumMod val="75000"/>
                  </a:schemeClr>
                </a:solidFill>
              </a:rPr>
              <a:t> Er wird unsere Tränen abwischen (Offb. 21, 4)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>
                <a:solidFill>
                  <a:schemeClr val="accent6">
                    <a:lumMod val="75000"/>
                  </a:schemeClr>
                </a:solidFill>
              </a:rPr>
              <a:t> Traurigkeit und Verzweiflung wird es einfach nicht mehr geben (Offb. 21, 4)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>
                <a:solidFill>
                  <a:schemeClr val="accent6">
                    <a:lumMod val="75000"/>
                  </a:schemeClr>
                </a:solidFill>
              </a:rPr>
              <a:t> Es wird keinen Tod und kein Leid mehr geben (Offb. 21, 4)</a:t>
            </a:r>
          </a:p>
          <a:p>
            <a:pPr marL="457200" lvl="1" indent="0">
              <a:buNone/>
            </a:pPr>
            <a:endParaRPr lang="de-DE" dirty="0"/>
          </a:p>
          <a:p>
            <a:pPr lvl="1">
              <a:buFont typeface="Wingdings" panose="05000000000000000000" pitchFamily="2" charset="2"/>
              <a:buChar char="Ø"/>
            </a:pPr>
            <a:endParaRPr lang="de-DE" dirty="0"/>
          </a:p>
        </p:txBody>
      </p:sp>
      <p:sp>
        <p:nvSpPr>
          <p:cNvPr id="4" name="Titel 1"/>
          <p:cNvSpPr txBox="1">
            <a:spLocks/>
          </p:cNvSpPr>
          <p:nvPr/>
        </p:nvSpPr>
        <p:spPr bwMode="auto">
          <a:xfrm>
            <a:off x="1981200" y="1"/>
            <a:ext cx="82296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altLang="de-DE" kern="0"/>
              <a:t>Was sagt die Bibel?</a:t>
            </a:r>
            <a:endParaRPr lang="de-DE" altLang="de-DE" kern="0" dirty="0"/>
          </a:p>
        </p:txBody>
      </p:sp>
    </p:spTree>
    <p:extLst>
      <p:ext uri="{BB962C8B-B14F-4D97-AF65-F5344CB8AC3E}">
        <p14:creationId xmlns:p14="http://schemas.microsoft.com/office/powerpoint/2010/main" val="2657410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196753"/>
            <a:ext cx="10972800" cy="4929412"/>
          </a:xfrm>
        </p:spPr>
        <p:txBody>
          <a:bodyPr/>
          <a:lstStyle/>
          <a:p>
            <a:pPr marL="457200" lvl="1" indent="0">
              <a:buNone/>
            </a:pPr>
            <a:endParaRPr lang="de-DE" dirty="0"/>
          </a:p>
          <a:p>
            <a:pPr lvl="1">
              <a:buFont typeface="Wingdings" panose="05000000000000000000" pitchFamily="2" charset="2"/>
              <a:buChar char="Ø"/>
            </a:pPr>
            <a:endParaRPr lang="de-DE" dirty="0"/>
          </a:p>
        </p:txBody>
      </p:sp>
      <p:sp>
        <p:nvSpPr>
          <p:cNvPr id="4" name="Titel 1"/>
          <p:cNvSpPr txBox="1">
            <a:spLocks/>
          </p:cNvSpPr>
          <p:nvPr/>
        </p:nvSpPr>
        <p:spPr bwMode="auto">
          <a:xfrm>
            <a:off x="1981200" y="1"/>
            <a:ext cx="82296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altLang="de-DE" kern="0"/>
              <a:t>Was sagt die Bibel?</a:t>
            </a:r>
            <a:endParaRPr lang="de-DE" altLang="de-DE" kern="0" dirty="0"/>
          </a:p>
        </p:txBody>
      </p:sp>
      <p:sp>
        <p:nvSpPr>
          <p:cNvPr id="2" name="Rechteck 1"/>
          <p:cNvSpPr/>
          <p:nvPr/>
        </p:nvSpPr>
        <p:spPr>
          <a:xfrm>
            <a:off x="1048544" y="2132856"/>
            <a:ext cx="10094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spcAft>
                <a:spcPts val="300"/>
              </a:spcAft>
            </a:pPr>
            <a:r>
              <a:rPr lang="de-DE" sz="28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11) Wenn </a:t>
            </a:r>
            <a:r>
              <a:rPr lang="de-DE" sz="28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wir solche Hoffnung haben, </a:t>
            </a:r>
            <a:r>
              <a:rPr lang="de-DE" sz="28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de-DE" sz="28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de-DE" sz="28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warum </a:t>
            </a:r>
            <a:r>
              <a:rPr lang="de-DE" sz="28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haben dann auch Christen Angst vor dem Tod? </a:t>
            </a:r>
            <a:endParaRPr lang="de-DE" sz="2800" b="1" dirty="0">
              <a:solidFill>
                <a:schemeClr val="accent6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5746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63"/>
            <a:ext cx="12192000" cy="6848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067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6632"/>
            <a:ext cx="10972800" cy="706090"/>
          </a:xfrm>
        </p:spPr>
        <p:txBody>
          <a:bodyPr/>
          <a:lstStyle/>
          <a:p>
            <a:r>
              <a:rPr lang="de-DE" b="1" dirty="0"/>
              <a:t>Programm CPA-Gottesdienst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7368" y="822722"/>
            <a:ext cx="10972800" cy="5774630"/>
          </a:xfrm>
        </p:spPr>
        <p:txBody>
          <a:bodyPr/>
          <a:lstStyle/>
          <a:p>
            <a:r>
              <a:rPr lang="de-DE" dirty="0"/>
              <a:t>Lied</a:t>
            </a:r>
            <a:r>
              <a:rPr lang="de-DE" b="1" dirty="0"/>
              <a:t> GHS 543</a:t>
            </a:r>
            <a:r>
              <a:rPr lang="de-DE" dirty="0"/>
              <a:t> 	</a:t>
            </a:r>
            <a:r>
              <a:rPr lang="de-DE" b="1" dirty="0"/>
              <a:t>Es gibt bedingungslose Liebe</a:t>
            </a:r>
          </a:p>
          <a:p>
            <a:r>
              <a:rPr lang="de-DE" dirty="0"/>
              <a:t>Bibeltext: Matthäus 7, 7 + 8</a:t>
            </a:r>
          </a:p>
          <a:p>
            <a:r>
              <a:rPr lang="de-DE" dirty="0"/>
              <a:t>Gebet</a:t>
            </a:r>
          </a:p>
          <a:p>
            <a:r>
              <a:rPr lang="de-DE" dirty="0"/>
              <a:t>Geburtstagsgrüße</a:t>
            </a:r>
          </a:p>
          <a:p>
            <a:r>
              <a:rPr lang="de-DE" dirty="0"/>
              <a:t>Lied: </a:t>
            </a:r>
            <a:r>
              <a:rPr lang="de-DE" b="1" dirty="0"/>
              <a:t>GHS 79</a:t>
            </a:r>
            <a:r>
              <a:rPr lang="de-DE" dirty="0"/>
              <a:t> 	</a:t>
            </a:r>
            <a:r>
              <a:rPr lang="de-DE" b="1" dirty="0"/>
              <a:t>Lobet den Herrn! Singt ihm ein Lied</a:t>
            </a:r>
          </a:p>
          <a:p>
            <a:r>
              <a:rPr lang="de-DE" dirty="0"/>
              <a:t>Lebendige </a:t>
            </a:r>
            <a:r>
              <a:rPr lang="de-DE" dirty="0" smtClean="0"/>
              <a:t>Gemeinde</a:t>
            </a:r>
          </a:p>
          <a:p>
            <a:r>
              <a:rPr lang="de-DE" dirty="0" smtClean="0"/>
              <a:t>Missionsbericht</a:t>
            </a:r>
            <a:endParaRPr lang="de-DE" dirty="0"/>
          </a:p>
          <a:p>
            <a:r>
              <a:rPr lang="de-DE" dirty="0"/>
              <a:t>Lied: </a:t>
            </a:r>
            <a:r>
              <a:rPr lang="de-DE" b="1" dirty="0"/>
              <a:t>GHS 104</a:t>
            </a:r>
            <a:r>
              <a:rPr lang="de-DE" dirty="0"/>
              <a:t> 	</a:t>
            </a:r>
            <a:r>
              <a:rPr lang="de-DE" b="1" dirty="0"/>
              <a:t>Jesu wir sehen auf dich</a:t>
            </a:r>
          </a:p>
          <a:p>
            <a:r>
              <a:rPr lang="de-DE" dirty="0"/>
              <a:t>Familiengebet</a:t>
            </a:r>
          </a:p>
          <a:p>
            <a:r>
              <a:rPr lang="de-DE" dirty="0"/>
              <a:t>Bekanntmachungen</a:t>
            </a:r>
          </a:p>
        </p:txBody>
      </p:sp>
    </p:spTree>
    <p:extLst>
      <p:ext uri="{BB962C8B-B14F-4D97-AF65-F5344CB8AC3E}">
        <p14:creationId xmlns:p14="http://schemas.microsoft.com/office/powerpoint/2010/main" val="37132174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95400" y="810916"/>
            <a:ext cx="8707016" cy="1470025"/>
          </a:xfrm>
        </p:spPr>
        <p:txBody>
          <a:bodyPr/>
          <a:lstStyle/>
          <a:p>
            <a:r>
              <a:rPr lang="de-DE" sz="7200" b="1" dirty="0"/>
              <a:t>CPA-Gottesdienst</a:t>
            </a:r>
            <a:endParaRPr lang="de-DE" sz="5400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47528" y="2664098"/>
            <a:ext cx="7075512" cy="1198984"/>
          </a:xfrm>
        </p:spPr>
        <p:txBody>
          <a:bodyPr/>
          <a:lstStyle/>
          <a:p>
            <a:r>
              <a:rPr lang="de-DE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Nur noch einen Tag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1250" y="404664"/>
            <a:ext cx="1725762" cy="172576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5445224"/>
            <a:ext cx="4123944" cy="1167384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1271464" y="3712568"/>
            <a:ext cx="87366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600" b="1" i="1" dirty="0"/>
              <a:t>Impuls VII: Lebe jeden Tag so, </a:t>
            </a:r>
            <a:br>
              <a:rPr lang="de-DE" sz="3600" b="1" i="1" dirty="0"/>
            </a:br>
            <a:r>
              <a:rPr lang="de-DE" sz="3600" b="1" i="1" dirty="0"/>
              <a:t>als ob es dein letzter wäre!</a:t>
            </a:r>
          </a:p>
        </p:txBody>
      </p:sp>
    </p:spTree>
    <p:extLst>
      <p:ext uri="{BB962C8B-B14F-4D97-AF65-F5344CB8AC3E}">
        <p14:creationId xmlns:p14="http://schemas.microsoft.com/office/powerpoint/2010/main" val="12535101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 sz="4000"/>
              <a:t>Wenn ich nur noch einen Tag zu leben hätte</a:t>
            </a:r>
          </a:p>
        </p:txBody>
      </p:sp>
      <p:sp>
        <p:nvSpPr>
          <p:cNvPr id="3" name="Rechteck 2"/>
          <p:cNvSpPr/>
          <p:nvPr/>
        </p:nvSpPr>
        <p:spPr>
          <a:xfrm>
            <a:off x="299356" y="1772816"/>
            <a:ext cx="11593288" cy="275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spcAft>
                <a:spcPts val="300"/>
              </a:spcAft>
            </a:pPr>
            <a:r>
              <a:rPr lang="de-DE" sz="28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12) Wenn jeder Tag unser letzter sein könnte, </a:t>
            </a:r>
            <a:r>
              <a:rPr lang="de-DE" sz="28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de-DE" sz="28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de-DE" sz="28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warum </a:t>
            </a:r>
            <a:r>
              <a:rPr lang="de-DE" sz="28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lebt ihr nicht jeden Tag so, </a:t>
            </a:r>
            <a:r>
              <a:rPr lang="de-DE" sz="28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als </a:t>
            </a:r>
            <a:r>
              <a:rPr lang="de-DE" sz="28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wenn es der </a:t>
            </a:r>
            <a:r>
              <a:rPr lang="de-DE" sz="28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letzter wäre</a:t>
            </a:r>
            <a:r>
              <a:rPr lang="de-DE" sz="28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</a:p>
          <a:p>
            <a:pPr marL="228600" indent="-228600">
              <a:spcAft>
                <a:spcPts val="300"/>
              </a:spcAft>
            </a:pPr>
            <a:endParaRPr lang="de-DE" sz="28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indent="-228600">
              <a:spcAft>
                <a:spcPts val="300"/>
              </a:spcAft>
            </a:pPr>
            <a:r>
              <a:rPr lang="de-DE" sz="28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13) Habt ihr noch offene Rechnungen, schiebt ihr Sachen vor euch her? (Stichwort: VERGEBUNG!)</a:t>
            </a:r>
            <a:br>
              <a:rPr lang="de-DE" sz="28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de-DE" sz="28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Warum begleicht ihr eure Rechnungen nicht einfach?</a:t>
            </a:r>
            <a:endParaRPr lang="de-DE" sz="2800" b="1" dirty="0">
              <a:solidFill>
                <a:schemeClr val="accent6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95400" y="810916"/>
            <a:ext cx="8707016" cy="1470025"/>
          </a:xfrm>
        </p:spPr>
        <p:txBody>
          <a:bodyPr/>
          <a:lstStyle/>
          <a:p>
            <a:r>
              <a:rPr lang="de-DE" sz="7200" b="1" dirty="0"/>
              <a:t>CPA-Gottesdienst</a:t>
            </a:r>
            <a:endParaRPr lang="de-DE" sz="5400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47528" y="2664098"/>
            <a:ext cx="7075512" cy="1198984"/>
          </a:xfrm>
        </p:spPr>
        <p:txBody>
          <a:bodyPr/>
          <a:lstStyle/>
          <a:p>
            <a:r>
              <a:rPr lang="de-DE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Nur noch einen Tag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1250" y="404664"/>
            <a:ext cx="1725762" cy="172576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5445224"/>
            <a:ext cx="4123944" cy="1167384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1271464" y="3712568"/>
            <a:ext cx="87366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600" b="1" i="1" dirty="0"/>
              <a:t>Impuls VIII: Zusammenfassung </a:t>
            </a:r>
            <a:br>
              <a:rPr lang="de-DE" sz="3600" b="1" i="1" dirty="0"/>
            </a:br>
            <a:r>
              <a:rPr lang="de-DE" sz="3600" b="1" i="1" dirty="0"/>
              <a:t>Der Tod ist etwas Endgültiges!</a:t>
            </a:r>
          </a:p>
        </p:txBody>
      </p:sp>
    </p:spTree>
    <p:extLst>
      <p:ext uri="{BB962C8B-B14F-4D97-AF65-F5344CB8AC3E}">
        <p14:creationId xmlns:p14="http://schemas.microsoft.com/office/powerpoint/2010/main" val="6701879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342900"/>
            <a:ext cx="10972800" cy="6172200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6672064" y="1124744"/>
            <a:ext cx="3826689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4800" b="1" u="sng" dirty="0">
                <a:solidFill>
                  <a:srgbClr val="C55A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Letzter Tag </a:t>
            </a:r>
          </a:p>
          <a:p>
            <a:pPr algn="ctr"/>
            <a:r>
              <a:rPr lang="de-DE" sz="3600" b="1" u="sng" dirty="0">
                <a:solidFill>
                  <a:srgbClr val="C55A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von Ute </a:t>
            </a:r>
            <a:r>
              <a:rPr lang="de-DE" sz="3600" b="1" u="sng" dirty="0" err="1">
                <a:solidFill>
                  <a:srgbClr val="C55A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Latendorf</a:t>
            </a:r>
            <a:endParaRPr lang="de-DE" sz="3600" dirty="0"/>
          </a:p>
        </p:txBody>
      </p:sp>
    </p:spTree>
    <p:extLst>
      <p:ext uri="{BB962C8B-B14F-4D97-AF65-F5344CB8AC3E}">
        <p14:creationId xmlns:p14="http://schemas.microsoft.com/office/powerpoint/2010/main" val="26474287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6632"/>
            <a:ext cx="10972800" cy="706090"/>
          </a:xfrm>
        </p:spPr>
        <p:txBody>
          <a:bodyPr/>
          <a:lstStyle/>
          <a:p>
            <a:r>
              <a:rPr lang="de-DE" b="1" dirty="0"/>
              <a:t>Programm CPA-Gottesdienst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7368" y="822722"/>
            <a:ext cx="10972800" cy="5774630"/>
          </a:xfrm>
        </p:spPr>
        <p:txBody>
          <a:bodyPr/>
          <a:lstStyle/>
          <a:p>
            <a:r>
              <a:rPr lang="de-DE" dirty="0"/>
              <a:t>Nur noch einen Tag</a:t>
            </a:r>
          </a:p>
          <a:p>
            <a:r>
              <a:rPr lang="de-DE" dirty="0"/>
              <a:t>Lied: </a:t>
            </a:r>
            <a:r>
              <a:rPr lang="de-DE" b="1" dirty="0"/>
              <a:t>GHS 291</a:t>
            </a:r>
            <a:r>
              <a:rPr lang="de-DE" dirty="0"/>
              <a:t> 		</a:t>
            </a:r>
            <a:r>
              <a:rPr lang="de-DE" b="1" dirty="0"/>
              <a:t>In Christus ist mein ganzer Halt</a:t>
            </a:r>
          </a:p>
          <a:p>
            <a:r>
              <a:rPr lang="de-DE" dirty="0"/>
              <a:t>Gebet</a:t>
            </a:r>
          </a:p>
          <a:p>
            <a:r>
              <a:rPr lang="de-DE" dirty="0"/>
              <a:t>Segenslied: </a:t>
            </a:r>
            <a:r>
              <a:rPr lang="de-DE" b="1" dirty="0"/>
              <a:t>GHS 640</a:t>
            </a:r>
            <a:r>
              <a:rPr lang="de-DE" dirty="0"/>
              <a:t>	</a:t>
            </a:r>
            <a:r>
              <a:rPr lang="de-DE" b="1" dirty="0"/>
              <a:t>Geh unter der Gnade</a:t>
            </a:r>
          </a:p>
          <a:p>
            <a:r>
              <a:rPr lang="de-DE" dirty="0"/>
              <a:t>Verabschiedung</a:t>
            </a:r>
          </a:p>
        </p:txBody>
      </p:sp>
    </p:spTree>
    <p:extLst>
      <p:ext uri="{BB962C8B-B14F-4D97-AF65-F5344CB8AC3E}">
        <p14:creationId xmlns:p14="http://schemas.microsoft.com/office/powerpoint/2010/main" val="120753293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95400" y="810917"/>
            <a:ext cx="8568952" cy="673868"/>
          </a:xfrm>
        </p:spPr>
        <p:txBody>
          <a:bodyPr/>
          <a:lstStyle/>
          <a:p>
            <a:r>
              <a:rPr lang="de-DE" sz="7200" b="1" dirty="0"/>
              <a:t>CPA-Gottesdienst</a:t>
            </a:r>
            <a:endParaRPr lang="de-DE" sz="5400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39416" y="1549824"/>
            <a:ext cx="8153300" cy="3463351"/>
          </a:xfrm>
        </p:spPr>
        <p:txBody>
          <a:bodyPr/>
          <a:lstStyle/>
          <a:p>
            <a:pPr algn="r"/>
            <a:r>
              <a:rPr lang="de-DE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Wir wünschen euch einen gesegneten Sabbat, </a:t>
            </a:r>
            <a:br>
              <a:rPr lang="de-DE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eine gute Woche </a:t>
            </a:r>
            <a:br>
              <a:rPr lang="de-DE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 Allzeit gut Pfad!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1250" y="404664"/>
            <a:ext cx="1725762" cy="172576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5445224"/>
            <a:ext cx="4123944" cy="116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30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95400" y="810916"/>
            <a:ext cx="8707016" cy="1470025"/>
          </a:xfrm>
        </p:spPr>
        <p:txBody>
          <a:bodyPr/>
          <a:lstStyle/>
          <a:p>
            <a:r>
              <a:rPr lang="de-DE" sz="7200" b="1" dirty="0"/>
              <a:t>CPA-Gottesdienst</a:t>
            </a:r>
            <a:endParaRPr lang="de-DE" sz="5400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47528" y="2664098"/>
            <a:ext cx="7075512" cy="1198984"/>
          </a:xfrm>
        </p:spPr>
        <p:txBody>
          <a:bodyPr/>
          <a:lstStyle/>
          <a:p>
            <a:r>
              <a:rPr lang="de-DE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Nur noch einen Tag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1250" y="404664"/>
            <a:ext cx="1725762" cy="172576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5445224"/>
            <a:ext cx="4123944" cy="1167384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6816080" y="4561654"/>
            <a:ext cx="44644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800" b="1" dirty="0"/>
              <a:t>Pause</a:t>
            </a:r>
          </a:p>
        </p:txBody>
      </p:sp>
    </p:spTree>
    <p:extLst>
      <p:ext uri="{BB962C8B-B14F-4D97-AF65-F5344CB8AC3E}">
        <p14:creationId xmlns:p14="http://schemas.microsoft.com/office/powerpoint/2010/main" val="1548229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95400" y="810916"/>
            <a:ext cx="8707016" cy="1470025"/>
          </a:xfrm>
        </p:spPr>
        <p:txBody>
          <a:bodyPr/>
          <a:lstStyle/>
          <a:p>
            <a:r>
              <a:rPr lang="de-DE" sz="7200" b="1" dirty="0"/>
              <a:t>CPA-Gottesdienst</a:t>
            </a:r>
            <a:endParaRPr lang="de-DE" sz="5400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47528" y="2664098"/>
            <a:ext cx="7075512" cy="1198984"/>
          </a:xfrm>
        </p:spPr>
        <p:txBody>
          <a:bodyPr/>
          <a:lstStyle/>
          <a:p>
            <a:r>
              <a:rPr lang="de-DE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Nur noch einen Tag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1250" y="404664"/>
            <a:ext cx="1725762" cy="172576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5445224"/>
            <a:ext cx="4123944" cy="1167384"/>
          </a:xfrm>
          <a:prstGeom prst="rect">
            <a:avLst/>
          </a:prstGeom>
        </p:spPr>
      </p:pic>
      <p:sp>
        <p:nvSpPr>
          <p:cNvPr id="6" name="Inhaltsplatzhalter 2"/>
          <p:cNvSpPr txBox="1">
            <a:spLocks/>
          </p:cNvSpPr>
          <p:nvPr/>
        </p:nvSpPr>
        <p:spPr bwMode="auto">
          <a:xfrm>
            <a:off x="2423592" y="4653136"/>
            <a:ext cx="8956576" cy="641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de-DE" kern="0" dirty="0"/>
              <a:t>Lied: </a:t>
            </a:r>
            <a:r>
              <a:rPr lang="de-DE" b="1" kern="0" dirty="0"/>
              <a:t>GHS 162</a:t>
            </a:r>
            <a:r>
              <a:rPr lang="de-DE" kern="0" dirty="0"/>
              <a:t> 	</a:t>
            </a:r>
            <a:r>
              <a:rPr lang="de-DE" b="1" kern="0" dirty="0"/>
              <a:t>Stille vor dir mein Vater</a:t>
            </a:r>
          </a:p>
        </p:txBody>
      </p:sp>
    </p:spTree>
    <p:extLst>
      <p:ext uri="{BB962C8B-B14F-4D97-AF65-F5344CB8AC3E}">
        <p14:creationId xmlns:p14="http://schemas.microsoft.com/office/powerpoint/2010/main" val="9733785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95400" y="810916"/>
            <a:ext cx="8707016" cy="1470025"/>
          </a:xfrm>
        </p:spPr>
        <p:txBody>
          <a:bodyPr/>
          <a:lstStyle/>
          <a:p>
            <a:r>
              <a:rPr lang="de-DE" sz="7200" b="1" dirty="0"/>
              <a:t>CPA-Gottesdienst</a:t>
            </a:r>
            <a:endParaRPr lang="de-DE" sz="5400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47528" y="2664098"/>
            <a:ext cx="7075512" cy="1198984"/>
          </a:xfrm>
        </p:spPr>
        <p:txBody>
          <a:bodyPr/>
          <a:lstStyle/>
          <a:p>
            <a:r>
              <a:rPr lang="de-DE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Nur noch einen Tag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1250" y="404664"/>
            <a:ext cx="1725762" cy="172576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5445224"/>
            <a:ext cx="4123944" cy="116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066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</p:spPr>
      </p:pic>
      <p:pic>
        <p:nvPicPr>
          <p:cNvPr id="5" name="Inhaltsplatzhalter 3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457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851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95400" y="810916"/>
            <a:ext cx="8707016" cy="1470025"/>
          </a:xfrm>
        </p:spPr>
        <p:txBody>
          <a:bodyPr/>
          <a:lstStyle/>
          <a:p>
            <a:r>
              <a:rPr lang="de-DE" sz="7200" b="1" dirty="0"/>
              <a:t>CPA-Gottesdienst</a:t>
            </a:r>
            <a:endParaRPr lang="de-DE" sz="5400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47528" y="2664098"/>
            <a:ext cx="7075512" cy="1198984"/>
          </a:xfrm>
        </p:spPr>
        <p:txBody>
          <a:bodyPr/>
          <a:lstStyle/>
          <a:p>
            <a:r>
              <a:rPr lang="de-DE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Nur noch einen Tag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1250" y="404664"/>
            <a:ext cx="1725762" cy="172576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5445224"/>
            <a:ext cx="4123944" cy="1167384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1299325" y="3789040"/>
            <a:ext cx="81719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Impuls I: Tod – oft verdrängt und doch real</a:t>
            </a:r>
            <a:endParaRPr lang="de-DE" sz="3600" dirty="0"/>
          </a:p>
        </p:txBody>
      </p:sp>
    </p:spTree>
    <p:extLst>
      <p:ext uri="{BB962C8B-B14F-4D97-AF65-F5344CB8AC3E}">
        <p14:creationId xmlns:p14="http://schemas.microsoft.com/office/powerpoint/2010/main" val="1056592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 sz="4000" dirty="0"/>
              <a:t>Der Tod wartet auf jeden von uns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196752"/>
            <a:ext cx="10972800" cy="2836911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marL="514350" indent="-514350" eaLnBrk="1" hangingPunct="1">
              <a:buAutoNum type="arabicParenR"/>
            </a:pPr>
            <a:r>
              <a:rPr lang="de-DE" altLang="de-DE" sz="2800" b="1" dirty="0" smtClean="0">
                <a:solidFill>
                  <a:schemeClr val="accent6">
                    <a:lumMod val="75000"/>
                  </a:schemeClr>
                </a:solidFill>
              </a:rPr>
              <a:t>Ist </a:t>
            </a:r>
            <a:r>
              <a:rPr lang="de-DE" altLang="de-DE" sz="2800" b="1" dirty="0">
                <a:solidFill>
                  <a:schemeClr val="accent6">
                    <a:lumMod val="75000"/>
                  </a:schemeClr>
                </a:solidFill>
              </a:rPr>
              <a:t>dieser Gedanke für euch unangenehm</a:t>
            </a:r>
            <a:r>
              <a:rPr lang="de-DE" altLang="de-DE" sz="2800" b="1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</a:p>
          <a:p>
            <a:pPr marL="514350" indent="-514350" eaLnBrk="1" hangingPunct="1">
              <a:buAutoNum type="arabicParenR"/>
            </a:pPr>
            <a:endParaRPr lang="de-DE" altLang="de-DE" sz="2800" b="1" dirty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buFontTx/>
              <a:buNone/>
            </a:pPr>
            <a:r>
              <a:rPr lang="de-DE" altLang="de-DE" sz="2800" b="1" dirty="0">
                <a:solidFill>
                  <a:schemeClr val="accent6">
                    <a:lumMod val="75000"/>
                  </a:schemeClr>
                </a:solidFill>
              </a:rPr>
              <a:t>2) Habt ihr euch zu einem anderen Zeitpunkt schon einmal Gedanken darüber gemacht?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742</Words>
  <Application>Microsoft Office PowerPoint</Application>
  <PresentationFormat>Breitbild</PresentationFormat>
  <Paragraphs>144</Paragraphs>
  <Slides>35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35</vt:i4>
      </vt:variant>
    </vt:vector>
  </HeadingPairs>
  <TitlesOfParts>
    <vt:vector size="39" baseType="lpstr">
      <vt:lpstr>Arial</vt:lpstr>
      <vt:lpstr>Times New Roman</vt:lpstr>
      <vt:lpstr>Wingdings</vt:lpstr>
      <vt:lpstr>Standarddesign</vt:lpstr>
      <vt:lpstr>CPA-Gottesdienst</vt:lpstr>
      <vt:lpstr>Programm CPA-Gottesdienst</vt:lpstr>
      <vt:lpstr>Programm CPA-Gottesdienst</vt:lpstr>
      <vt:lpstr>CPA-Gottesdienst</vt:lpstr>
      <vt:lpstr>CPA-Gottesdienst</vt:lpstr>
      <vt:lpstr>CPA-Gottesdienst</vt:lpstr>
      <vt:lpstr>PowerPoint-Präsentation</vt:lpstr>
      <vt:lpstr>CPA-Gottesdienst</vt:lpstr>
      <vt:lpstr>Der Tod wartet auf jeden von uns</vt:lpstr>
      <vt:lpstr>PowerPoint-Präsentation</vt:lpstr>
      <vt:lpstr>CPA-Gottesdienst</vt:lpstr>
      <vt:lpstr>PowerPoint-Präsentation</vt:lpstr>
      <vt:lpstr>CPA-Gottesdienst</vt:lpstr>
      <vt:lpstr>PowerPoint-Präsentation</vt:lpstr>
      <vt:lpstr>CPA-Gottesdienst</vt:lpstr>
      <vt:lpstr>CPA-Gottesdienst</vt:lpstr>
      <vt:lpstr>Wie gehen Menschen mit dem Tod um?</vt:lpstr>
      <vt:lpstr>PowerPoint-Präsentation</vt:lpstr>
      <vt:lpstr>CPA-Gottesdienst</vt:lpstr>
      <vt:lpstr>Wie gehen Menschen mit dem Tod um?</vt:lpstr>
      <vt:lpstr>Wie gehen Menschen mit dem Tod um?</vt:lpstr>
      <vt:lpstr>CPA-Gottesdienst</vt:lpstr>
      <vt:lpstr>CPA-Gottesdienst</vt:lpstr>
      <vt:lpstr>Was sagt die Bibel?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CPA-Gottesdienst</vt:lpstr>
      <vt:lpstr>Wenn ich nur noch einen Tag zu leben hätte</vt:lpstr>
      <vt:lpstr>CPA-Gottesdienst</vt:lpstr>
      <vt:lpstr>PowerPoint-Präsentation</vt:lpstr>
      <vt:lpstr>Programm CPA-Gottesdienst</vt:lpstr>
      <vt:lpstr>CPA-Gottesdienst</vt:lpstr>
    </vt:vector>
  </TitlesOfParts>
  <Company>Privat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David</dc:creator>
  <cp:lastModifiedBy>David Buro</cp:lastModifiedBy>
  <cp:revision>44</cp:revision>
  <dcterms:created xsi:type="dcterms:W3CDTF">2012-03-11T10:19:48Z</dcterms:created>
  <dcterms:modified xsi:type="dcterms:W3CDTF">2022-10-23T19:05:25Z</dcterms:modified>
</cp:coreProperties>
</file>